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2"/>
    <p:sldMasterId id="2147483653" r:id="rId3"/>
    <p:sldMasterId id="2147483656" r:id="rId4"/>
    <p:sldMasterId id="2147483654" r:id="rId5"/>
    <p:sldMasterId id="2147483655" r:id="rId6"/>
  </p:sldMasterIdLst>
  <p:notesMasterIdLst>
    <p:notesMasterId r:id="rId16"/>
  </p:notesMasterIdLst>
  <p:sldIdLst>
    <p:sldId id="256" r:id="rId7"/>
    <p:sldId id="282" r:id="rId8"/>
    <p:sldId id="258" r:id="rId9"/>
    <p:sldId id="283" r:id="rId10"/>
    <p:sldId id="271" r:id="rId11"/>
    <p:sldId id="287" r:id="rId12"/>
    <p:sldId id="285" r:id="rId13"/>
    <p:sldId id="286" r:id="rId14"/>
    <p:sldId id="275" r:id="rId15"/>
  </p:sldIdLst>
  <p:sldSz cx="9144000" cy="6858000" type="screen4x3"/>
  <p:notesSz cx="6662738" cy="9832975"/>
  <p:embeddedFontLst>
    <p:embeddedFont>
      <p:font typeface="Textra LT Book" pitchFamily="2" charset="0"/>
      <p:regular r:id="rId17"/>
      <p:bold r:id="rId18"/>
      <p:italic r:id="rId19"/>
    </p:embeddedFont>
    <p:embeddedFont>
      <p:font typeface="Calibri" pitchFamily="34" charset="0"/>
      <p:regular r:id="rId20"/>
      <p:bold r:id="rId21"/>
      <p:italic r:id="rId22"/>
      <p:boldItalic r:id="rId23"/>
    </p:embeddedFont>
  </p:embeddedFontLst>
  <p:custDataLst>
    <p:tags r:id="rId24"/>
  </p:custDataLst>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49709A"/>
    <a:srgbClr val="0381FF"/>
    <a:srgbClr val="E0B500"/>
    <a:srgbClr val="45A2FF"/>
    <a:srgbClr val="A59687"/>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4552" autoAdjust="0"/>
  </p:normalViewPr>
  <p:slideViewPr>
    <p:cSldViewPr>
      <p:cViewPr varScale="1">
        <p:scale>
          <a:sx n="61" d="100"/>
          <a:sy n="61" d="100"/>
        </p:scale>
        <p:origin x="-6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10"/>
    </p:cViewPr>
  </p:sorterViewPr>
  <p:notesViewPr>
    <p:cSldViewPr>
      <p:cViewPr>
        <p:scale>
          <a:sx n="125" d="100"/>
          <a:sy n="125" d="100"/>
        </p:scale>
        <p:origin x="-306" y="2448"/>
      </p:cViewPr>
      <p:guideLst>
        <p:guide orient="horz" pos="3097"/>
        <p:guide pos="209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7663" cy="49212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3488" y="0"/>
            <a:ext cx="2887662" cy="492125"/>
          </a:xfrm>
          <a:prstGeom prst="rect">
            <a:avLst/>
          </a:prstGeom>
        </p:spPr>
        <p:txBody>
          <a:bodyPr vert="horz" lIns="91440" tIns="45720" rIns="91440" bIns="45720" rtlCol="0"/>
          <a:lstStyle>
            <a:lvl1pPr algn="r">
              <a:defRPr sz="1200"/>
            </a:lvl1pPr>
          </a:lstStyle>
          <a:p>
            <a:fld id="{3832678D-AD02-4C3B-B017-C4716EDF27AA}" type="datetimeFigureOut">
              <a:rPr lang="es-ES" smtClean="0"/>
              <a:pPr/>
              <a:t>12/12/2012</a:t>
            </a:fld>
            <a:endParaRPr lang="es-ES"/>
          </a:p>
        </p:txBody>
      </p:sp>
      <p:sp>
        <p:nvSpPr>
          <p:cNvPr id="4" name="3 Marcador de imagen de diapositiva"/>
          <p:cNvSpPr>
            <a:spLocks noGrp="1" noRot="1" noChangeAspect="1"/>
          </p:cNvSpPr>
          <p:nvPr>
            <p:ph type="sldImg" idx="2"/>
          </p:nvPr>
        </p:nvSpPr>
        <p:spPr>
          <a:xfrm>
            <a:off x="874713" y="738188"/>
            <a:ext cx="4914900" cy="3686175"/>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750" y="4670425"/>
            <a:ext cx="5329238" cy="44243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39263"/>
            <a:ext cx="2887663" cy="492125"/>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3488" y="9339263"/>
            <a:ext cx="2887662" cy="492125"/>
          </a:xfrm>
          <a:prstGeom prst="rect">
            <a:avLst/>
          </a:prstGeom>
        </p:spPr>
        <p:txBody>
          <a:bodyPr vert="horz" lIns="91440" tIns="45720" rIns="91440" bIns="45720" rtlCol="0" anchor="b"/>
          <a:lstStyle>
            <a:lvl1pPr algn="r">
              <a:defRPr sz="1200"/>
            </a:lvl1pPr>
          </a:lstStyle>
          <a:p>
            <a:fld id="{D82223F4-A129-475F-BAAA-4E177B8FE81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u="sng" dirty="0" smtClean="0"/>
              <a:t>AGRADECIMIENTO Y PLANTEAMIENTO GENERAL:</a:t>
            </a:r>
          </a:p>
          <a:p>
            <a:endParaRPr lang="es-ES" dirty="0"/>
          </a:p>
          <a:p>
            <a:r>
              <a:rPr lang="es-ES" dirty="0" smtClean="0"/>
              <a:t>Breve introducción histórico-legislativa, elementos y efectos de la exención, seguidos de análisis de tres sentencias de 2012 que aplican la llamada “exención legal”</a:t>
            </a:r>
            <a:endParaRPr lang="es-ES" dirty="0"/>
          </a:p>
        </p:txBody>
      </p:sp>
      <p:sp>
        <p:nvSpPr>
          <p:cNvPr id="4" name="3 Marcador de número de diapositiva"/>
          <p:cNvSpPr>
            <a:spLocks noGrp="1"/>
          </p:cNvSpPr>
          <p:nvPr>
            <p:ph type="sldNum" sz="quarter" idx="10"/>
          </p:nvPr>
        </p:nvSpPr>
        <p:spPr/>
        <p:txBody>
          <a:bodyPr/>
          <a:lstStyle/>
          <a:p>
            <a:fld id="{D82223F4-A129-475F-BAAA-4E177B8FE81E}"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r>
              <a:rPr lang="es-ES" dirty="0" smtClean="0"/>
              <a:t>Artículo 4 de la Ley 110/63 – Incluía </a:t>
            </a:r>
            <a:r>
              <a:rPr lang="es-ES" b="1" dirty="0" smtClean="0"/>
              <a:t>exención para potestades administrativas sólo </a:t>
            </a:r>
            <a:r>
              <a:rPr lang="es-ES" dirty="0" smtClean="0"/>
              <a:t>respecto de acuerdos restrictivos</a:t>
            </a:r>
          </a:p>
          <a:p>
            <a:endParaRPr lang="es-ES" dirty="0" smtClean="0"/>
          </a:p>
          <a:p>
            <a:endParaRPr lang="es-ES" dirty="0" smtClean="0"/>
          </a:p>
          <a:p>
            <a:r>
              <a:rPr lang="es-ES" dirty="0" smtClean="0"/>
              <a:t>Artículo 2 Ley 16/1989 – Seguía la línea del 63 hasta la reforma del 99, que </a:t>
            </a:r>
            <a:r>
              <a:rPr lang="es-ES" b="1" dirty="0" smtClean="0"/>
              <a:t>limita la exención a la LEY FORMAL</a:t>
            </a:r>
          </a:p>
          <a:p>
            <a:endParaRPr lang="es-ES" dirty="0" smtClean="0"/>
          </a:p>
        </p:txBody>
      </p:sp>
      <p:sp>
        <p:nvSpPr>
          <p:cNvPr id="4" name="3 Marcador de número de diapositiva"/>
          <p:cNvSpPr>
            <a:spLocks noGrp="1"/>
          </p:cNvSpPr>
          <p:nvPr>
            <p:ph type="sldNum" sz="quarter" idx="10"/>
          </p:nvPr>
        </p:nvSpPr>
        <p:spPr/>
        <p:txBody>
          <a:bodyPr/>
          <a:lstStyle/>
          <a:p>
            <a:fld id="{D82223F4-A129-475F-BAAA-4E177B8FE81E}"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artículo 4 de la </a:t>
            </a:r>
            <a:r>
              <a:rPr lang="es-ES" dirty="0" err="1" smtClean="0"/>
              <a:t>LDC</a:t>
            </a:r>
            <a:r>
              <a:rPr lang="es-ES" dirty="0" smtClean="0"/>
              <a:t> recoge la llamada “exención legal”, que dispone que una conducta que pudiera incurrir en las prohibiciones de los artículos 1 a 3 de la </a:t>
            </a:r>
            <a:r>
              <a:rPr lang="es-ES" dirty="0" err="1" smtClean="0"/>
              <a:t>LDC</a:t>
            </a:r>
            <a:r>
              <a:rPr lang="es-ES" dirty="0" smtClean="0"/>
              <a:t> no infringe la </a:t>
            </a:r>
            <a:r>
              <a:rPr lang="es-ES" dirty="0" err="1" smtClean="0"/>
              <a:t>LDC</a:t>
            </a:r>
            <a:r>
              <a:rPr lang="es-ES" dirty="0" smtClean="0"/>
              <a:t> cuando “</a:t>
            </a:r>
            <a:r>
              <a:rPr lang="es-ES" b="1" i="1" u="sng" dirty="0" smtClean="0"/>
              <a:t>resulta</a:t>
            </a:r>
            <a:r>
              <a:rPr lang="es-ES" i="1" dirty="0" smtClean="0"/>
              <a:t> de la aplicación de una Ley</a:t>
            </a:r>
            <a:r>
              <a:rPr lang="es-ES" dirty="0" smtClean="0"/>
              <a:t>”.</a:t>
            </a:r>
          </a:p>
          <a:p>
            <a:endParaRPr lang="es-ES" dirty="0"/>
          </a:p>
          <a:p>
            <a:r>
              <a:rPr lang="es-ES" b="1" u="sng" dirty="0" smtClean="0"/>
              <a:t>Dos facetas:</a:t>
            </a:r>
          </a:p>
          <a:p>
            <a:endParaRPr lang="es-ES" dirty="0"/>
          </a:p>
          <a:p>
            <a:pPr marL="228600" indent="-228600">
              <a:buAutoNum type="alphaLcParenR"/>
            </a:pPr>
            <a:r>
              <a:rPr lang="es-ES" dirty="0" smtClean="0"/>
              <a:t>Se eximen las conductas derivadas de una Ley</a:t>
            </a:r>
          </a:p>
          <a:p>
            <a:pPr marL="228600" indent="-228600"/>
            <a:endParaRPr lang="es-ES" dirty="0" smtClean="0"/>
          </a:p>
          <a:p>
            <a:pPr marL="228600" indent="-228600">
              <a:buAutoNum type="alphaLcParenR"/>
            </a:pPr>
            <a:r>
              <a:rPr lang="es-ES" dirty="0" smtClean="0"/>
              <a:t>No se eximen conductas derivadas del ejercicio de otras potestades administrativas o sin amparo legal: PRINCIPIO DE APLICACIÓN GENERAL DEL DERECHO DE LA COMPETENCIA</a:t>
            </a:r>
          </a:p>
          <a:p>
            <a:endParaRPr lang="es-ES" dirty="0"/>
          </a:p>
          <a:p>
            <a:endParaRPr lang="es-ES" dirty="0"/>
          </a:p>
          <a:p>
            <a:r>
              <a:rPr lang="es-ES" b="1" u="sng" dirty="0" smtClean="0"/>
              <a:t>Justificación de la exención</a:t>
            </a:r>
            <a:r>
              <a:rPr lang="es-ES" dirty="0" smtClean="0"/>
              <a:t>: </a:t>
            </a:r>
            <a:r>
              <a:rPr lang="es-ES" b="1" dirty="0" smtClean="0"/>
              <a:t>Atemperar</a:t>
            </a:r>
            <a:r>
              <a:rPr lang="es-ES" dirty="0" smtClean="0"/>
              <a:t> la aplicación de las normas de defensa de la competencia en beneficio de otros intereses públicos susceptibles de protección</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D82223F4-A129-475F-BAAA-4E177B8FE81E}"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ES" b="1" u="sng" dirty="0" smtClean="0"/>
              <a:t>CONDUCTA RESTRICTIVA</a:t>
            </a:r>
            <a:r>
              <a:rPr lang="es-ES" dirty="0" smtClean="0"/>
              <a:t>: Para alegar la aplicación del artículo 4 debe partirse, pues, de un </a:t>
            </a:r>
            <a:r>
              <a:rPr lang="es-ES" b="1" dirty="0" smtClean="0"/>
              <a:t>presupuesto inicial de infracción</a:t>
            </a:r>
            <a:r>
              <a:rPr lang="es-ES" dirty="0" smtClean="0"/>
              <a:t>.</a:t>
            </a:r>
          </a:p>
          <a:p>
            <a:endParaRPr lang="es-ES" dirty="0"/>
          </a:p>
          <a:p>
            <a:r>
              <a:rPr lang="es-ES" b="1" dirty="0" smtClean="0"/>
              <a:t>Exención </a:t>
            </a:r>
            <a:r>
              <a:rPr lang="es-ES" b="1" i="1" dirty="0" smtClean="0"/>
              <a:t>vs</a:t>
            </a:r>
            <a:r>
              <a:rPr lang="es-ES" b="1" dirty="0" smtClean="0"/>
              <a:t>. no sujeción</a:t>
            </a:r>
            <a:r>
              <a:rPr lang="es-ES" dirty="0" smtClean="0"/>
              <a:t>: Ley del 63 tenía supuestos de no sujeción (agricultura). También el seguro en USA.</a:t>
            </a:r>
          </a:p>
          <a:p>
            <a:endParaRPr lang="es-ES" dirty="0"/>
          </a:p>
          <a:p>
            <a:r>
              <a:rPr lang="es-ES" b="1" u="sng" dirty="0" smtClean="0"/>
              <a:t>RANGO NORMATIVO</a:t>
            </a:r>
            <a:r>
              <a:rPr lang="es-ES" dirty="0" smtClean="0"/>
              <a:t>: Es punto claro. No se amparan normas de rango inferior, aunque, posiblemente, sí normas de rango superior. Como se ha visto, exclusión expresa de disposiciones y actuaciones administrativas (</a:t>
            </a:r>
            <a:r>
              <a:rPr lang="es-ES" b="1" dirty="0" smtClean="0"/>
              <a:t>posible confianza legítima o inexistencia de culpabilidad</a:t>
            </a:r>
            <a:r>
              <a:rPr lang="es-ES" dirty="0" smtClean="0"/>
              <a:t>).</a:t>
            </a:r>
          </a:p>
          <a:p>
            <a:endParaRPr lang="es-ES" dirty="0"/>
          </a:p>
          <a:p>
            <a:r>
              <a:rPr lang="es-ES" b="1" dirty="0" smtClean="0"/>
              <a:t>La garantía de Ley formal asegura balance de interés público y evita discrecionalidad</a:t>
            </a:r>
          </a:p>
          <a:p>
            <a:endParaRPr lang="es-ES" b="1" dirty="0" smtClean="0"/>
          </a:p>
          <a:p>
            <a:r>
              <a:rPr lang="es-ES" b="1" dirty="0" smtClean="0"/>
              <a:t>SENTENCIA </a:t>
            </a:r>
            <a:r>
              <a:rPr lang="es-ES" b="1" i="1" dirty="0" err="1" smtClean="0"/>
              <a:t>QUOTA</a:t>
            </a:r>
            <a:r>
              <a:rPr lang="es-ES" b="1" i="1" dirty="0" smtClean="0"/>
              <a:t> </a:t>
            </a:r>
            <a:r>
              <a:rPr lang="es-ES" b="1" i="1" dirty="0" err="1" smtClean="0"/>
              <a:t>LITIS</a:t>
            </a:r>
            <a:r>
              <a:rPr lang="es-ES" b="1" i="1" dirty="0" smtClean="0"/>
              <a:t> </a:t>
            </a:r>
            <a:r>
              <a:rPr lang="es-ES" b="1" dirty="0" err="1" smtClean="0"/>
              <a:t>STS</a:t>
            </a:r>
            <a:r>
              <a:rPr lang="es-ES" b="1" dirty="0" smtClean="0"/>
              <a:t> de 4 de noviembre de 2008, recientemente citada por la </a:t>
            </a:r>
            <a:r>
              <a:rPr lang="es-ES" b="1" dirty="0" err="1" smtClean="0"/>
              <a:t>STSXG</a:t>
            </a:r>
            <a:r>
              <a:rPr lang="es-ES" b="1" dirty="0" smtClean="0"/>
              <a:t> de 29 de febrero de 2012</a:t>
            </a:r>
            <a:r>
              <a:rPr lang="es-ES" dirty="0" smtClean="0"/>
              <a:t>: Diferencia claramente entre el hecho de que las </a:t>
            </a:r>
            <a:r>
              <a:rPr lang="es-ES" dirty="0" err="1" smtClean="0"/>
              <a:t>AAPP</a:t>
            </a:r>
            <a:r>
              <a:rPr lang="es-ES" dirty="0" smtClean="0"/>
              <a:t> actúen sometidas al principio de legalidad en el ejercicio de sus competencias y la exención del artículo 4, considerada como una concreta autorización legal para una conducta. </a:t>
            </a:r>
            <a:endParaRPr lang="es-ES" b="1" dirty="0" smtClean="0"/>
          </a:p>
          <a:p>
            <a:endParaRPr lang="es-ES" dirty="0"/>
          </a:p>
          <a:p>
            <a:r>
              <a:rPr lang="es-ES" b="1" u="sng" dirty="0" smtClean="0"/>
              <a:t>VÍNCULO</a:t>
            </a:r>
            <a:r>
              <a:rPr lang="es-ES" dirty="0" smtClean="0"/>
              <a:t>: Como veremos, es el </a:t>
            </a:r>
            <a:r>
              <a:rPr lang="es-ES" b="1" u="sng" dirty="0" smtClean="0"/>
              <a:t>elemento más complicado </a:t>
            </a:r>
            <a:r>
              <a:rPr lang="es-ES" dirty="0" smtClean="0"/>
              <a:t>de valorar en la práctica:</a:t>
            </a:r>
          </a:p>
          <a:p>
            <a:endParaRPr lang="es-ES" dirty="0"/>
          </a:p>
          <a:p>
            <a:r>
              <a:rPr lang="es-ES" dirty="0" smtClean="0"/>
              <a:t>Resulte = ¿permita o imponga? </a:t>
            </a:r>
            <a:r>
              <a:rPr lang="es-ES" b="1" i="1" u="sng" dirty="0" smtClean="0"/>
              <a:t>JP: ESPECÍFICAMENTE AUTORICE</a:t>
            </a:r>
            <a:r>
              <a:rPr lang="es-ES" b="1" i="1" dirty="0" smtClean="0"/>
              <a:t>: </a:t>
            </a:r>
            <a:r>
              <a:rPr lang="es-ES" i="1" dirty="0" smtClean="0"/>
              <a:t>L</a:t>
            </a:r>
            <a:r>
              <a:rPr lang="es-ES" dirty="0" smtClean="0"/>
              <a:t>o autorizado debe ser el propio comportamiento restrictivo de la competencia en cuestión y no una mera figura contractual genérica en la que se incardinara el específico pacto o conducta restrictivo</a:t>
            </a:r>
          </a:p>
          <a:p>
            <a:endParaRPr lang="es-ES" dirty="0"/>
          </a:p>
          <a:p>
            <a:r>
              <a:rPr lang="es-ES" b="1" dirty="0" smtClean="0"/>
              <a:t>Ejemplo</a:t>
            </a:r>
            <a:r>
              <a:rPr lang="es-ES" dirty="0" smtClean="0"/>
              <a:t>: Ejercicio de Derechos de </a:t>
            </a:r>
            <a:r>
              <a:rPr lang="es-ES" b="1" dirty="0" smtClean="0"/>
              <a:t>Propiedad Industrial</a:t>
            </a:r>
            <a:r>
              <a:rPr lang="es-ES" dirty="0" smtClean="0"/>
              <a:t>: Si tengo una patente, puedo limitar la oferta de un producto, pero no es obligatorio hacerlo, por lo que no tendría sentido que fuese una restricción.</a:t>
            </a:r>
          </a:p>
          <a:p>
            <a:endParaRPr lang="es-ES" dirty="0"/>
          </a:p>
        </p:txBody>
      </p:sp>
      <p:sp>
        <p:nvSpPr>
          <p:cNvPr id="4" name="3 Marcador de número de diapositiva"/>
          <p:cNvSpPr>
            <a:spLocks noGrp="1"/>
          </p:cNvSpPr>
          <p:nvPr>
            <p:ph type="sldNum" sz="quarter" idx="10"/>
          </p:nvPr>
        </p:nvSpPr>
        <p:spPr/>
        <p:txBody>
          <a:bodyPr/>
          <a:lstStyle/>
          <a:p>
            <a:fld id="{D82223F4-A129-475F-BAAA-4E177B8FE81E}"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82223F4-A129-475F-BAAA-4E177B8FE81E}"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pPr lvl="0"/>
            <a:r>
              <a:rPr lang="es-ES" b="1" u="sng" dirty="0" smtClean="0"/>
              <a:t>Objeto</a:t>
            </a:r>
            <a:r>
              <a:rPr lang="es-ES" dirty="0" smtClean="0"/>
              <a:t>: Recurso contra la </a:t>
            </a:r>
            <a:r>
              <a:rPr lang="es-ES" dirty="0" err="1" smtClean="0"/>
              <a:t>RCNC</a:t>
            </a:r>
            <a:r>
              <a:rPr lang="es-ES" dirty="0" smtClean="0"/>
              <a:t> de 16 de febrero de 2011 (S/0196/09 Colegio Notarial de Asturias) que consideraba acreditada una práctica prohibida bajo la </a:t>
            </a:r>
            <a:r>
              <a:rPr lang="es-ES" dirty="0" err="1" smtClean="0"/>
              <a:t>LDC</a:t>
            </a:r>
            <a:r>
              <a:rPr lang="es-ES" dirty="0" smtClean="0"/>
              <a:t> 1989 cometida por el Ilustre Colegio Notarial de Asturias (</a:t>
            </a:r>
            <a:r>
              <a:rPr lang="es-ES" dirty="0" err="1" smtClean="0"/>
              <a:t>ICNA</a:t>
            </a:r>
            <a:r>
              <a:rPr lang="es-ES" dirty="0" smtClean="0"/>
              <a:t>), que habría consistido en la adopción de un </a:t>
            </a:r>
            <a:r>
              <a:rPr lang="es-ES" b="1" dirty="0" smtClean="0"/>
              <a:t>acuerdo sobre las normas de funcionamiento del turno de compensación de honorarios de notarios de aplicación en las poblaciones del </a:t>
            </a:r>
            <a:r>
              <a:rPr lang="es-ES" b="1" dirty="0" err="1" smtClean="0"/>
              <a:t>ICNA</a:t>
            </a:r>
            <a:r>
              <a:rPr lang="es-ES" b="1" dirty="0" smtClean="0"/>
              <a:t> en las que se hallen demarcadas dos o más notarías</a:t>
            </a:r>
            <a:endParaRPr lang="es-ES" dirty="0" smtClean="0"/>
          </a:p>
          <a:p>
            <a:pPr lvl="0"/>
            <a:endParaRPr lang="es-ES" dirty="0" smtClean="0"/>
          </a:p>
          <a:p>
            <a:pPr lvl="0"/>
            <a:r>
              <a:rPr lang="es-ES" u="sng" dirty="0" smtClean="0"/>
              <a:t>DA 10ª</a:t>
            </a:r>
            <a:r>
              <a:rPr lang="es-ES" dirty="0"/>
              <a:t> </a:t>
            </a:r>
            <a:r>
              <a:rPr lang="es-ES" dirty="0" smtClean="0"/>
              <a:t>de la Ley de 23 de diciembre de 1987  “</a:t>
            </a:r>
            <a:r>
              <a:rPr lang="es-ES" i="1" dirty="0" smtClean="0"/>
              <a:t>El Instituto de Crédito Oficial, las Entidades Oficiales de Crédito, la Caja Postal de Ahorros y las Cajas de Ahorros quedan excluidos del turno de reparto establecido por el artículo 4 de la Ley de 24 de febrero de respecto a las operaciones bursátiles y mercantiles que tienen a su cargo y que requieren la intervención de Agente de Cambio y Bolsa o Corredor de Comercio colegiado. Asimismo </a:t>
            </a:r>
            <a:r>
              <a:rPr lang="es-ES" b="1" i="1" dirty="0" smtClean="0"/>
              <a:t>quedan excluidos del turno de reparto respecto de todas aquellas operaciones que exijan la intervención de Notario público, Colegio Oficial o Junta Sindical, sin perjuicio de las disposiciones internas que, sobre </a:t>
            </a:r>
            <a:r>
              <a:rPr lang="es-ES" b="1" i="1" u="sng" dirty="0" smtClean="0"/>
              <a:t>mecanismos compensatorios y mutualismo, establezcan los correspondientes órganos colegiales </a:t>
            </a:r>
            <a:r>
              <a:rPr lang="es-ES" b="1" i="1" dirty="0" smtClean="0"/>
              <a:t>en relación con esta materia</a:t>
            </a:r>
            <a:r>
              <a:rPr lang="es-ES" dirty="0" smtClean="0"/>
              <a:t>”. </a:t>
            </a:r>
            <a:r>
              <a:rPr lang="es-ES" b="1" u="sng" dirty="0" smtClean="0"/>
              <a:t>PREVÉ LOS MECANISMOS DE COMPENSACIÓN</a:t>
            </a:r>
          </a:p>
          <a:p>
            <a:pPr lvl="0"/>
            <a:endParaRPr lang="es-ES" u="sng" dirty="0" smtClean="0"/>
          </a:p>
          <a:p>
            <a:pPr lvl="0"/>
            <a:r>
              <a:rPr lang="es-ES" b="1" u="sng" dirty="0" smtClean="0"/>
              <a:t>Exención legal LDC89</a:t>
            </a:r>
            <a:r>
              <a:rPr lang="es-ES" b="1" dirty="0" smtClean="0"/>
              <a:t>:</a:t>
            </a:r>
          </a:p>
          <a:p>
            <a:pPr lvl="0"/>
            <a:endParaRPr lang="es-ES" dirty="0" smtClean="0"/>
          </a:p>
          <a:p>
            <a:r>
              <a:rPr lang="es-ES" dirty="0" smtClean="0"/>
              <a:t>Para que pueda aplicarse la exención legal del art.2 </a:t>
            </a:r>
            <a:r>
              <a:rPr lang="es-ES" dirty="0" err="1" smtClean="0"/>
              <a:t>LDC</a:t>
            </a:r>
            <a:r>
              <a:rPr lang="es-ES" dirty="0" smtClean="0"/>
              <a:t> 89 es preciso que la ley en cuestión: “</a:t>
            </a:r>
            <a:r>
              <a:rPr lang="es-ES" b="1" i="1" u="sng" dirty="0" smtClean="0"/>
              <a:t>específicamente autorice </a:t>
            </a:r>
            <a:r>
              <a:rPr lang="es-ES" i="1" dirty="0" smtClean="0"/>
              <a:t>acuerdos, decisiones, recomendaciones y prácticas que, </a:t>
            </a:r>
            <a:r>
              <a:rPr lang="es-ES" b="1" i="1" u="sng" dirty="0" smtClean="0"/>
              <a:t>de no ser por su mediación, estarían incursos en la prohibición del art. 1</a:t>
            </a:r>
            <a:r>
              <a:rPr lang="es-ES" dirty="0" smtClean="0"/>
              <a:t>” </a:t>
            </a:r>
            <a:r>
              <a:rPr lang="es-ES" b="1" dirty="0" smtClean="0"/>
              <a:t>(</a:t>
            </a:r>
            <a:r>
              <a:rPr lang="es-ES" b="1" dirty="0" err="1" smtClean="0"/>
              <a:t>STS</a:t>
            </a:r>
            <a:r>
              <a:rPr lang="es-ES" b="1" dirty="0" smtClean="0"/>
              <a:t> 27.1.2005 y </a:t>
            </a:r>
            <a:r>
              <a:rPr lang="es-ES" b="1" dirty="0" err="1" smtClean="0"/>
              <a:t>STS</a:t>
            </a:r>
            <a:r>
              <a:rPr lang="es-ES" b="1" dirty="0" smtClean="0"/>
              <a:t> 4.10.2008).</a:t>
            </a:r>
          </a:p>
          <a:p>
            <a:endParaRPr lang="es-ES" dirty="0" smtClean="0"/>
          </a:p>
          <a:p>
            <a:r>
              <a:rPr lang="es-ES" dirty="0" smtClean="0"/>
              <a:t>Aunque se reconoce que el turno de compensación establecido se ajusta al tenor literal de la DA 10ª, </a:t>
            </a:r>
            <a:r>
              <a:rPr lang="es-ES" b="1" u="sng" dirty="0" smtClean="0"/>
              <a:t>rechaza aplicación</a:t>
            </a:r>
            <a:r>
              <a:rPr lang="es-ES" dirty="0" smtClean="0"/>
              <a:t>: </a:t>
            </a:r>
          </a:p>
          <a:p>
            <a:endParaRPr lang="es-ES" dirty="0"/>
          </a:p>
          <a:p>
            <a:pPr marL="182563" indent="-182563">
              <a:buFont typeface="+mj-lt"/>
              <a:buAutoNum type="arabicParenR"/>
            </a:pPr>
            <a:r>
              <a:rPr lang="es-ES" dirty="0" smtClean="0"/>
              <a:t>La ley es </a:t>
            </a:r>
            <a:r>
              <a:rPr lang="es-ES" b="1" u="sng" dirty="0" smtClean="0"/>
              <a:t>anterior</a:t>
            </a:r>
            <a:r>
              <a:rPr lang="es-ES" dirty="0" smtClean="0"/>
              <a:t> a la LDC89, por lo que no puede sostenerse que se dirige a exceptuar su aplicación.</a:t>
            </a:r>
          </a:p>
          <a:p>
            <a:pPr marL="182563" lvl="0" indent="-182563">
              <a:buFont typeface="+mj-lt"/>
              <a:buAutoNum type="arabicParenR"/>
            </a:pPr>
            <a:endParaRPr lang="es-ES" dirty="0" smtClean="0"/>
          </a:p>
          <a:p>
            <a:pPr marL="182563" lvl="0" indent="-182563">
              <a:buFont typeface="+mj-lt"/>
              <a:buAutoNum type="arabicParenR"/>
            </a:pPr>
            <a:r>
              <a:rPr lang="es-ES" dirty="0" smtClean="0"/>
              <a:t>La norma contiene una </a:t>
            </a:r>
            <a:r>
              <a:rPr lang="es-ES" b="1" u="sng" dirty="0" smtClean="0"/>
              <a:t>habilitación general de la que no ampara un concreto sistema </a:t>
            </a:r>
            <a:r>
              <a:rPr lang="es-ES" dirty="0" smtClean="0"/>
              <a:t>de turnos.</a:t>
            </a:r>
          </a:p>
          <a:p>
            <a:pPr marL="182563" lvl="0" indent="-182563"/>
            <a:endParaRPr lang="es-ES" dirty="0" smtClean="0"/>
          </a:p>
        </p:txBody>
      </p:sp>
      <p:sp>
        <p:nvSpPr>
          <p:cNvPr id="4" name="3 Marcador de número de diapositiva"/>
          <p:cNvSpPr>
            <a:spLocks noGrp="1"/>
          </p:cNvSpPr>
          <p:nvPr>
            <p:ph type="sldNum" sz="quarter" idx="10"/>
          </p:nvPr>
        </p:nvSpPr>
        <p:spPr/>
        <p:txBody>
          <a:bodyPr/>
          <a:lstStyle/>
          <a:p>
            <a:fld id="{D82223F4-A129-475F-BAAA-4E177B8FE81E}"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66749" y="4670425"/>
            <a:ext cx="5472931" cy="4424363"/>
          </a:xfrm>
        </p:spPr>
        <p:txBody>
          <a:bodyPr>
            <a:normAutofit fontScale="85000" lnSpcReduction="20000"/>
          </a:bodyPr>
          <a:lstStyle/>
          <a:p>
            <a:endParaRPr lang="es-ES" dirty="0" smtClean="0"/>
          </a:p>
          <a:p>
            <a:r>
              <a:rPr lang="es-ES" b="1" u="sng" dirty="0" smtClean="0"/>
              <a:t>Objeto</a:t>
            </a:r>
            <a:r>
              <a:rPr lang="es-ES" dirty="0" smtClean="0"/>
              <a:t>: Recurso contra Resolución del Consejo </a:t>
            </a:r>
            <a:r>
              <a:rPr lang="es-ES" dirty="0"/>
              <a:t>de la Comisión Nacional de la Competencia (CNC) de 18 de enero de 2010 (expediente S/0014/07) “Gestión de Residuos Sanitarios” </a:t>
            </a:r>
            <a:r>
              <a:rPr lang="es-ES" dirty="0" smtClean="0"/>
              <a:t>. </a:t>
            </a:r>
            <a:r>
              <a:rPr lang="es-ES" b="1" dirty="0" err="1" smtClean="0"/>
              <a:t>LDC</a:t>
            </a:r>
            <a:r>
              <a:rPr lang="es-ES" b="1" dirty="0" smtClean="0"/>
              <a:t> 1989</a:t>
            </a:r>
          </a:p>
          <a:p>
            <a:endParaRPr lang="es-ES" dirty="0" smtClean="0"/>
          </a:p>
          <a:p>
            <a:r>
              <a:rPr lang="es-ES" dirty="0" smtClean="0"/>
              <a:t>Invocación </a:t>
            </a:r>
            <a:r>
              <a:rPr lang="es-ES" dirty="0"/>
              <a:t>de exención legal en el marco de una </a:t>
            </a:r>
            <a:r>
              <a:rPr lang="es-ES" dirty="0" err="1"/>
              <a:t>UTE</a:t>
            </a:r>
            <a:r>
              <a:rPr lang="es-ES" dirty="0"/>
              <a:t>, permitidas por la Ley 18/1982 de 28 de mayo “</a:t>
            </a:r>
            <a:r>
              <a:rPr lang="es-ES" i="1" dirty="0"/>
              <a:t>sobre régimen fiscal de agrupaciones y uniones temporales de Empresas y de las Sociedades de desarrollo industrial </a:t>
            </a:r>
            <a:r>
              <a:rPr lang="es-ES" i="1" dirty="0" smtClean="0"/>
              <a:t>regional</a:t>
            </a:r>
          </a:p>
          <a:p>
            <a:endParaRPr lang="es-ES" dirty="0"/>
          </a:p>
          <a:p>
            <a:r>
              <a:rPr lang="es-ES" dirty="0"/>
              <a:t>Para no aplicar la prohibición del artículo 1 de la Ley de Defensa de la Competencia, es necesario conforme a la jurisprudencia del Tribunal Supremo (</a:t>
            </a:r>
            <a:r>
              <a:rPr lang="es-ES" dirty="0" err="1"/>
              <a:t>STS</a:t>
            </a:r>
            <a:r>
              <a:rPr lang="es-ES" dirty="0"/>
              <a:t> de 27 de octubre de 2005 y </a:t>
            </a:r>
            <a:r>
              <a:rPr lang="es-ES" dirty="0" err="1"/>
              <a:t>STS</a:t>
            </a:r>
            <a:r>
              <a:rPr lang="es-ES" dirty="0"/>
              <a:t> de 4 de noviembre de 2008)   que  esa Ley “</a:t>
            </a:r>
            <a:r>
              <a:rPr lang="es-ES" b="1" u="sng" dirty="0"/>
              <a:t>específicamente autorice</a:t>
            </a:r>
            <a:r>
              <a:rPr lang="es-ES" dirty="0"/>
              <a:t> acuerdos, decisiones, recomendaciones y prácticas que, de no ser por su mediación, estarían incursos en las prohibiciones del artículo 1”.  Es decir que el contenido normativo de la misma  sea el de exceptuar de las previsiones del artículo 1 de dicha Ley aquellas conductas concretas que el legislador quiere dejar fuera de dichas prohibiciones… y se  tendría que haber dicho de manera inequívoca.  </a:t>
            </a:r>
            <a:endParaRPr lang="es-ES" dirty="0" smtClean="0"/>
          </a:p>
          <a:p>
            <a:endParaRPr lang="es-ES" dirty="0"/>
          </a:p>
          <a:p>
            <a:r>
              <a:rPr lang="es-ES" b="1" dirty="0"/>
              <a:t>El hecho de que la Ley permita la creación de </a:t>
            </a:r>
            <a:r>
              <a:rPr lang="es-ES" b="1" dirty="0" err="1"/>
              <a:t>UTEs</a:t>
            </a:r>
            <a:r>
              <a:rPr lang="es-ES" b="1" dirty="0"/>
              <a:t> no significa que deba eximirse a las </a:t>
            </a:r>
            <a:r>
              <a:rPr lang="es-ES" b="1" dirty="0" err="1"/>
              <a:t>UTEs</a:t>
            </a:r>
            <a:r>
              <a:rPr lang="es-ES" b="1" dirty="0"/>
              <a:t> de la aplicación de las normas de defensa de la </a:t>
            </a:r>
            <a:r>
              <a:rPr lang="es-ES" b="1" dirty="0" smtClean="0"/>
              <a:t>competencia</a:t>
            </a:r>
          </a:p>
          <a:p>
            <a:endParaRPr lang="es-ES" dirty="0"/>
          </a:p>
          <a:p>
            <a:r>
              <a:rPr lang="es-ES" dirty="0"/>
              <a:t>La </a:t>
            </a:r>
            <a:r>
              <a:rPr lang="es-ES" dirty="0" err="1"/>
              <a:t>AN</a:t>
            </a:r>
            <a:r>
              <a:rPr lang="es-ES" dirty="0"/>
              <a:t> menciona que la Ley 20/2007 de 30 de octubre de </a:t>
            </a:r>
            <a:r>
              <a:rPr lang="es-ES" b="1" u="sng" dirty="0"/>
              <a:t>Contratos del Sector Publico </a:t>
            </a:r>
            <a:r>
              <a:rPr lang="es-ES" dirty="0"/>
              <a:t>establece expresamente la aptitud para contratar con el sector público de las  uniones temporales de empresas pero en la disposición adicional vigésimo séptima </a:t>
            </a:r>
            <a:r>
              <a:rPr lang="es-ES" b="1" dirty="0"/>
              <a:t>se refiere expresamente a las Prácticas contrarias a la libre competencia y señala que Los órganos de contratación y la Junta Consultiva de Contratación Administrativa del Estado notificarán a la Comisión Nacional de la Competencia cualesquiera hechos de los que tengan conocimiento en el ejercicio de sus funciones que puedan constituir infracción a la legislación de defensa de la competencia</a:t>
            </a:r>
            <a:r>
              <a:rPr lang="es-ES" dirty="0"/>
              <a:t>. En particular, comunicarán cualquier indicio de acuerdo, decisión o recomendación colectiva, o práctica concertada o conscientemente paralela entre los licitadores, que tenga por objeto, produzca o pueda producir el efecto de impedir, restringir o falsear la competencia en el proceso de contratación</a:t>
            </a:r>
            <a:r>
              <a:rPr lang="es-ES" dirty="0" smtClean="0"/>
              <a:t>. </a:t>
            </a:r>
            <a:r>
              <a:rPr lang="es-ES" b="1" dirty="0" smtClean="0"/>
              <a:t>ARGUMENTO PEREGRINO</a:t>
            </a:r>
            <a:endParaRPr lang="es-ES" b="1" dirty="0"/>
          </a:p>
          <a:p>
            <a:r>
              <a:rPr lang="es-ES" dirty="0"/>
              <a:t> </a:t>
            </a:r>
          </a:p>
          <a:p>
            <a:r>
              <a:rPr lang="es-ES" i="1" dirty="0"/>
              <a:t> </a:t>
            </a:r>
            <a:r>
              <a:rPr lang="es-ES" i="1" dirty="0" smtClean="0"/>
              <a:t>La </a:t>
            </a:r>
            <a:r>
              <a:rPr lang="es-ES" i="1" dirty="0"/>
              <a:t>sentencia del Tribunal Supremo de 6 de julio de 2010 se refiere a un supuesto distinto ya que en ese caso a diferencia del aquí analizado era una Ley específica del sector de hidrocarburos la que </a:t>
            </a:r>
            <a:r>
              <a:rPr lang="es-ES" b="1" i="1" u="sng" dirty="0"/>
              <a:t>permitía de forma expresa un determinado pacto de exclusividad sujeto a determinadas condiciones en un contexto </a:t>
            </a:r>
            <a:r>
              <a:rPr lang="es-ES" b="1" i="1" u="sng" dirty="0" smtClean="0"/>
              <a:t>concreto</a:t>
            </a:r>
            <a:endParaRPr lang="es-ES" i="1" dirty="0"/>
          </a:p>
        </p:txBody>
      </p:sp>
      <p:sp>
        <p:nvSpPr>
          <p:cNvPr id="4" name="3 Marcador de número de diapositiva"/>
          <p:cNvSpPr>
            <a:spLocks noGrp="1"/>
          </p:cNvSpPr>
          <p:nvPr>
            <p:ph type="sldNum" sz="quarter" idx="10"/>
          </p:nvPr>
        </p:nvSpPr>
        <p:spPr/>
        <p:txBody>
          <a:bodyPr/>
          <a:lstStyle/>
          <a:p>
            <a:fld id="{D82223F4-A129-475F-BAAA-4E177B8FE81E}"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endParaRPr lang="es-ES" dirty="0" smtClean="0"/>
          </a:p>
          <a:p>
            <a:r>
              <a:rPr lang="es-ES" dirty="0" smtClean="0"/>
              <a:t>Recurso contra Resolución de </a:t>
            </a:r>
            <a:r>
              <a:rPr lang="es-ES" b="1" dirty="0" smtClean="0"/>
              <a:t>archivo</a:t>
            </a:r>
            <a:r>
              <a:rPr lang="es-ES" dirty="0" smtClean="0"/>
              <a:t> del Tribunal </a:t>
            </a:r>
            <a:r>
              <a:rPr lang="es-ES" dirty="0" err="1" smtClean="0"/>
              <a:t>Galego</a:t>
            </a:r>
            <a:r>
              <a:rPr lang="es-ES" dirty="0" smtClean="0"/>
              <a:t> de Defensa da Competencia de 20 de febrero de 2008 por la que se archiva una denuncia contra Concello de Ferrol por cursos de inglés y conversación con nativos </a:t>
            </a:r>
            <a:r>
              <a:rPr lang="es-ES" b="1" dirty="0" smtClean="0"/>
              <a:t>GRATUITOS</a:t>
            </a:r>
          </a:p>
          <a:p>
            <a:endParaRPr lang="es-ES" dirty="0"/>
          </a:p>
          <a:p>
            <a:r>
              <a:rPr lang="es-ES" dirty="0" smtClean="0"/>
              <a:t>Concello de Ferrol alega, antes de entrar al fondo, que su actuación está amparada por los  artículos 80   y  86.1   de la  Ley 5/1997, de 22 de julio , de Administración Local de Galicia , y 28 de la  Ley 7/1985, de 2 de abril , Reguladora de las Bases del Régimen Local , que le autorizarían a </a:t>
            </a:r>
            <a:r>
              <a:rPr lang="es-ES" b="1" u="sng" dirty="0" smtClean="0"/>
              <a:t>mejorar la calidad de la formación, diseñando, programando y desarrollando programas educativos dirigidos a los centros escolares del municipio</a:t>
            </a:r>
            <a:r>
              <a:rPr lang="es-ES" dirty="0" smtClean="0"/>
              <a:t>. </a:t>
            </a:r>
          </a:p>
          <a:p>
            <a:endParaRPr lang="es-ES" dirty="0"/>
          </a:p>
          <a:p>
            <a:r>
              <a:rPr lang="es-ES" dirty="0" smtClean="0"/>
              <a:t>EL </a:t>
            </a:r>
            <a:r>
              <a:rPr lang="es-ES" dirty="0" err="1" smtClean="0"/>
              <a:t>TSX</a:t>
            </a:r>
            <a:r>
              <a:rPr lang="es-ES" dirty="0" smtClean="0"/>
              <a:t> recoge la doctrina jurisprudencial del </a:t>
            </a:r>
            <a:r>
              <a:rPr lang="es-ES" dirty="0" err="1" smtClean="0"/>
              <a:t>TS</a:t>
            </a:r>
            <a:r>
              <a:rPr lang="es-ES" dirty="0" smtClean="0"/>
              <a:t> :  no puede equipararse con una simple previsión o habilitación legal para actuar en beneficio de una AP, pues ello supondría, precisamente, el exceptuarlas de manera genérica del sometimiento al derecho de la competencia. La cláusula del artículo 4 de la  Ley de Defensa de la Competencia  (</a:t>
            </a:r>
            <a:r>
              <a:rPr lang="es-ES" dirty="0" err="1" smtClean="0"/>
              <a:t>RCL</a:t>
            </a:r>
            <a:r>
              <a:rPr lang="es-ES" dirty="0" smtClean="0"/>
              <a:t> 2007, 1302)  debe entenderse, por el contrario, como una previsión legal que autoriza a una conducta que, por sí misma, estaría incursa en las prohibiciones del artículo 1 de la Ley. En consecuencia, si la cláusula del artículo 4LDC ha de tener un contenido normativo, es precisamente el de exceptuar de las previsiones del artículo 1 de dicha Ley aquellas conductas concretas que el legislador quiere dejar fuera de dichas prohibiciones, no exceptuar toda la actuación de las Administraciones y entes sometidos al derecho público, lo que no se deriva de ningún precepto de la Ley de Defensa de la Competencia y se tendría que haber dicho de manera inequívoca. </a:t>
            </a:r>
          </a:p>
          <a:p>
            <a:endParaRPr lang="es-ES" dirty="0" smtClean="0"/>
          </a:p>
          <a:p>
            <a:r>
              <a:rPr lang="es-ES" dirty="0" smtClean="0"/>
              <a:t>En el caso presente resulta </a:t>
            </a:r>
            <a:r>
              <a:rPr lang="es-ES" b="1" u="sng" dirty="0" smtClean="0"/>
              <a:t>incuestionable que los artículos 80 y 86.1 de la  Ley 5/1997  (</a:t>
            </a:r>
            <a:r>
              <a:rPr lang="es-ES" b="1" u="sng" dirty="0" err="1" smtClean="0"/>
              <a:t>LG</a:t>
            </a:r>
            <a:r>
              <a:rPr lang="es-ES" b="1" u="sng" dirty="0" smtClean="0"/>
              <a:t> 1997, 273)  , y 28 de la Ley 7/1985 , prestan cobertura normativa suficiente a la actuación del Concello de Ferrol </a:t>
            </a:r>
            <a:r>
              <a:rPr lang="es-ES" dirty="0" smtClean="0"/>
              <a:t>en el ámbito educativo y para el cumplimiento de fines de interés general, con el objetivo de difundir el aprendizaje de la lengua inglesa con profesorado nativo entre el alumnado de quinto y sexto de primaria y primero y segundo de ESO del término municipal, sensibilizando de ese modo tanto a las familias de dicho alumnado como a este mismo de la importancia que tiene aquel aprendizaje.  </a:t>
            </a:r>
            <a:r>
              <a:rPr lang="es-ES" b="1" u="sng" dirty="0" smtClean="0"/>
              <a:t>NO AUTORIZA EXPRESAMENTE</a:t>
            </a:r>
          </a:p>
          <a:p>
            <a:endParaRPr lang="es-ES" dirty="0" smtClean="0"/>
          </a:p>
          <a:p>
            <a:endParaRPr lang="es-ES" dirty="0" smtClean="0"/>
          </a:p>
          <a:p>
            <a:endParaRPr lang="es-ES" dirty="0"/>
          </a:p>
          <a:p>
            <a:r>
              <a:rPr lang="es-ES" dirty="0" smtClean="0"/>
              <a:t> </a:t>
            </a:r>
            <a:endParaRPr lang="es-ES" dirty="0"/>
          </a:p>
          <a:p>
            <a:r>
              <a:rPr lang="es-ES" dirty="0"/>
              <a:t> </a:t>
            </a:r>
          </a:p>
          <a:p>
            <a:pPr lvl="0"/>
            <a:endParaRPr lang="es-ES" dirty="0"/>
          </a:p>
        </p:txBody>
      </p:sp>
      <p:sp>
        <p:nvSpPr>
          <p:cNvPr id="4" name="3 Marcador de número de diapositiva"/>
          <p:cNvSpPr>
            <a:spLocks noGrp="1"/>
          </p:cNvSpPr>
          <p:nvPr>
            <p:ph type="sldNum" sz="quarter" idx="10"/>
          </p:nvPr>
        </p:nvSpPr>
        <p:spPr/>
        <p:txBody>
          <a:bodyPr/>
          <a:lstStyle/>
          <a:p>
            <a:fld id="{D82223F4-A129-475F-BAAA-4E177B8FE81E}"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82223F4-A129-475F-BAAA-4E177B8FE81E}"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4" name="Picture 2" descr="shutterstock_13293625"/>
          <p:cNvPicPr>
            <a:picLocks noChangeAspect="1" noChangeArrowheads="1"/>
          </p:cNvPicPr>
          <p:nvPr/>
        </p:nvPicPr>
        <p:blipFill>
          <a:blip r:embed="rId2" cstate="screen"/>
          <a:srcRect/>
          <a:stretch>
            <a:fillRect/>
          </a:stretch>
        </p:blipFill>
        <p:spPr bwMode="auto">
          <a:xfrm>
            <a:off x="1476375" y="0"/>
            <a:ext cx="7667625" cy="6858000"/>
          </a:xfrm>
          <a:prstGeom prst="rect">
            <a:avLst/>
          </a:prstGeom>
          <a:noFill/>
          <a:ln w="9525">
            <a:noFill/>
            <a:miter lim="800000"/>
            <a:headEnd/>
            <a:tailEnd/>
          </a:ln>
        </p:spPr>
      </p:pic>
      <p:sp>
        <p:nvSpPr>
          <p:cNvPr id="5" name="Rectangle 3"/>
          <p:cNvSpPr>
            <a:spLocks noChangeArrowheads="1"/>
          </p:cNvSpPr>
          <p:nvPr/>
        </p:nvSpPr>
        <p:spPr bwMode="auto">
          <a:xfrm>
            <a:off x="0" y="1676400"/>
            <a:ext cx="9144000" cy="4210050"/>
          </a:xfrm>
          <a:prstGeom prst="rect">
            <a:avLst/>
          </a:prstGeom>
          <a:solidFill>
            <a:srgbClr val="003366">
              <a:alpha val="89999"/>
            </a:srgbClr>
          </a:solidFill>
          <a:ln w="9525">
            <a:noFill/>
            <a:miter lim="800000"/>
            <a:headEnd/>
            <a:tailEnd/>
          </a:ln>
          <a:effectLst/>
        </p:spPr>
        <p:txBody>
          <a:bodyPr wrap="none" anchor="ctr"/>
          <a:lstStyle/>
          <a:p>
            <a:pPr>
              <a:defRPr/>
            </a:pPr>
            <a:endParaRPr lang="es-ES"/>
          </a:p>
        </p:txBody>
      </p:sp>
      <p:pic>
        <p:nvPicPr>
          <p:cNvPr id="6" name="Picture 4" descr="LogoUMBlanco"/>
          <p:cNvPicPr>
            <a:picLocks noChangeAspect="1" noChangeArrowheads="1"/>
          </p:cNvPicPr>
          <p:nvPr userDrawn="1"/>
        </p:nvPicPr>
        <p:blipFill>
          <a:blip r:embed="rId3" cstate="screen"/>
          <a:srcRect/>
          <a:stretch>
            <a:fillRect/>
          </a:stretch>
        </p:blipFill>
        <p:spPr bwMode="auto">
          <a:xfrm>
            <a:off x="6443663" y="2420938"/>
            <a:ext cx="2374900" cy="257175"/>
          </a:xfrm>
          <a:prstGeom prst="rect">
            <a:avLst/>
          </a:prstGeom>
          <a:noFill/>
          <a:ln w="9525">
            <a:noFill/>
            <a:miter lim="800000"/>
            <a:headEnd/>
            <a:tailEnd/>
          </a:ln>
        </p:spPr>
      </p:pic>
      <p:sp>
        <p:nvSpPr>
          <p:cNvPr id="8" name="Rectangle 5"/>
          <p:cNvSpPr>
            <a:spLocks noGrp="1" noChangeArrowheads="1"/>
          </p:cNvSpPr>
          <p:nvPr>
            <p:ph type="ctrTitle" sz="quarter"/>
          </p:nvPr>
        </p:nvSpPr>
        <p:spPr>
          <a:xfrm>
            <a:off x="1619250" y="3141663"/>
            <a:ext cx="7272338" cy="1368425"/>
          </a:xfrm>
          <a:prstGeom prst="rect">
            <a:avLst/>
          </a:prstGeom>
        </p:spPr>
        <p:txBody>
          <a:bodyPr/>
          <a:lstStyle>
            <a:lvl1pPr>
              <a:defRPr sz="3600">
                <a:solidFill>
                  <a:schemeClr val="bg1"/>
                </a:solidFill>
              </a:defRPr>
            </a:lvl1pPr>
          </a:lstStyle>
          <a:p>
            <a:r>
              <a:rPr lang="es-ES" dirty="0" smtClean="0"/>
              <a:t>Haga clic para modificar el estilo de título del patrón</a:t>
            </a:r>
            <a:endParaRPr lang="es-ES" dirty="0"/>
          </a:p>
        </p:txBody>
      </p:sp>
      <p:sp>
        <p:nvSpPr>
          <p:cNvPr id="9" name="Rectangle 6"/>
          <p:cNvSpPr>
            <a:spLocks noGrp="1" noChangeArrowheads="1"/>
          </p:cNvSpPr>
          <p:nvPr>
            <p:ph type="subTitle" sz="quarter" idx="1"/>
          </p:nvPr>
        </p:nvSpPr>
        <p:spPr>
          <a:xfrm>
            <a:off x="1619250" y="5301207"/>
            <a:ext cx="6400800" cy="575717"/>
          </a:xfrm>
          <a:prstGeom prst="rect">
            <a:avLst/>
          </a:prstGeom>
        </p:spPr>
        <p:txBody>
          <a:bodyPr/>
          <a:lstStyle>
            <a:lvl1pPr marL="0" indent="0">
              <a:buFontTx/>
              <a:buNone/>
              <a:defRPr sz="2000">
                <a:solidFill>
                  <a:schemeClr val="bg1"/>
                </a:solidFill>
              </a:defRPr>
            </a:lvl1pPr>
          </a:lstStyle>
          <a:p>
            <a:r>
              <a:rPr lang="es-ES" smtClean="0"/>
              <a:t>Haga clic para modificar el estilo de subtítulo del patrón</a:t>
            </a:r>
            <a:endParaRPr lang="es-E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1 Título"/>
          <p:cNvSpPr>
            <a:spLocks noGrp="1"/>
          </p:cNvSpPr>
          <p:nvPr>
            <p:ph type="title"/>
          </p:nvPr>
        </p:nvSpPr>
        <p:spPr>
          <a:xfrm>
            <a:off x="1042988" y="332656"/>
            <a:ext cx="6624637" cy="1008063"/>
          </a:xfrm>
          <a:prstGeom prst="rect">
            <a:avLst/>
          </a:prstGeom>
        </p:spPr>
        <p:txBody>
          <a:bodyPr anchor="ctr"/>
          <a:lstStyle>
            <a:lvl1pPr>
              <a:defRPr sz="3000">
                <a:solidFill>
                  <a:schemeClr val="tx1"/>
                </a:solidFill>
              </a:defRPr>
            </a:lvl1pPr>
          </a:lstStyle>
          <a:p>
            <a:r>
              <a:rPr lang="es-ES" dirty="0" smtClean="0"/>
              <a:t>Haga clic para modificar el estilo de título del patrón</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1 Título"/>
          <p:cNvSpPr>
            <a:spLocks noGrp="1"/>
          </p:cNvSpPr>
          <p:nvPr>
            <p:ph type="title"/>
          </p:nvPr>
        </p:nvSpPr>
        <p:spPr>
          <a:xfrm>
            <a:off x="1042988" y="332656"/>
            <a:ext cx="6624637" cy="1008063"/>
          </a:xfrm>
          <a:prstGeom prst="rect">
            <a:avLst/>
          </a:prstGeom>
        </p:spPr>
        <p:txBody>
          <a:bodyPr/>
          <a:lstStyle>
            <a:lvl1pPr>
              <a:defRPr sz="3000">
                <a:solidFill>
                  <a:schemeClr val="bg1"/>
                </a:solidFill>
              </a:defRPr>
            </a:lvl1pPr>
          </a:lstStyle>
          <a:p>
            <a:r>
              <a:rPr lang="es-ES" dirty="0" smtClean="0"/>
              <a:t>Haga clic para modificar el estilo de título del patrón</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1 Título"/>
          <p:cNvSpPr>
            <a:spLocks noGrp="1"/>
          </p:cNvSpPr>
          <p:nvPr>
            <p:ph type="title"/>
          </p:nvPr>
        </p:nvSpPr>
        <p:spPr>
          <a:xfrm>
            <a:off x="1042988" y="332656"/>
            <a:ext cx="6624637" cy="1008063"/>
          </a:xfrm>
          <a:prstGeom prst="rect">
            <a:avLst/>
          </a:prstGeom>
        </p:spPr>
        <p:txBody>
          <a:bodyPr anchor="ctr"/>
          <a:lstStyle>
            <a:lvl1pPr>
              <a:defRPr sz="3000">
                <a:solidFill>
                  <a:schemeClr val="tx1"/>
                </a:solidFill>
              </a:defRPr>
            </a:lvl1pPr>
          </a:lstStyle>
          <a:p>
            <a:r>
              <a:rPr lang="es-ES" dirty="0" smtClean="0"/>
              <a:t>Haga clic para modificar el estilo de título del patrón</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42988" y="332656"/>
            <a:ext cx="6624637" cy="1008063"/>
          </a:xfrm>
          <a:prstGeom prst="rect">
            <a:avLst/>
          </a:prstGeom>
        </p:spPr>
        <p:txBody>
          <a:bodyPr/>
          <a:lstStyle>
            <a:lvl1pPr>
              <a:defRPr sz="3000"/>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1042988" y="1628775"/>
            <a:ext cx="6624637" cy="4176713"/>
          </a:xfrm>
          <a:prstGeom prst="rect">
            <a:avLst/>
          </a:prstGeom>
        </p:spPr>
        <p:txBody>
          <a:bodyPr/>
          <a:lstStyle>
            <a:lvl1pPr>
              <a:defRPr sz="2600"/>
            </a:lvl1pPr>
            <a:lvl2pPr>
              <a:buFont typeface="Courier New" pitchFamily="49" charset="0"/>
              <a:buChar char="o"/>
              <a:defRPr sz="2400"/>
            </a:lvl2pPr>
            <a:lvl3pPr>
              <a:buFont typeface="Textra LT Book" pitchFamily="2" charset="0"/>
              <a:buChar char="–"/>
              <a:defRPr sz="2000"/>
            </a:lvl3pPr>
            <a:lvl4pPr>
              <a:buNone/>
              <a:defRPr sz="2600"/>
            </a:lvl4pPr>
            <a:lvl5pPr>
              <a:defRPr sz="2600"/>
            </a:lvl5pPr>
          </a:lstStyle>
          <a:p>
            <a:pPr lvl="0"/>
            <a:r>
              <a:rPr lang="es-ES" smtClean="0"/>
              <a:t>Haga clic para modificar el estilo de texto del patrón</a:t>
            </a:r>
          </a:p>
          <a:p>
            <a:pPr lvl="1"/>
            <a:r>
              <a:rPr lang="es-ES" smtClean="0"/>
              <a:t>Segundo nivel</a:t>
            </a:r>
          </a:p>
          <a:p>
            <a:pPr lvl="2"/>
            <a:r>
              <a:rPr lang="es-ES" smtClean="0"/>
              <a:t>Tercer nivel</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42988" y="332656"/>
            <a:ext cx="6624637" cy="1008063"/>
          </a:xfrm>
          <a:prstGeom prst="rect">
            <a:avLst/>
          </a:prstGeom>
        </p:spPr>
        <p:txBody>
          <a:bodyPr/>
          <a:lstStyle>
            <a:lvl1pPr>
              <a:defRPr sz="3000"/>
            </a:lvl1pPr>
          </a:lstStyle>
          <a:p>
            <a:r>
              <a:rPr lang="es-ES" smtClean="0"/>
              <a:t>Haga clic para modificar el estilo de título del patrón</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1 Título"/>
          <p:cNvSpPr>
            <a:spLocks noGrp="1"/>
          </p:cNvSpPr>
          <p:nvPr>
            <p:ph type="title"/>
          </p:nvPr>
        </p:nvSpPr>
        <p:spPr>
          <a:xfrm>
            <a:off x="1042988" y="332656"/>
            <a:ext cx="6624637" cy="1008063"/>
          </a:xfrm>
          <a:prstGeom prst="rect">
            <a:avLst/>
          </a:prstGeom>
        </p:spPr>
        <p:txBody>
          <a:bodyPr/>
          <a:lstStyle>
            <a:lvl1pPr>
              <a:defRPr sz="3000"/>
            </a:lvl1pPr>
          </a:lstStyle>
          <a:p>
            <a:r>
              <a:rPr lang="es-ES" dirty="0" smtClean="0"/>
              <a:t>Haga clic para modificar el estilo de título del patrón</a:t>
            </a:r>
            <a:endParaRPr lang="es-ES" dirty="0"/>
          </a:p>
        </p:txBody>
      </p:sp>
      <p:sp>
        <p:nvSpPr>
          <p:cNvPr id="5" name="2 Marcador de contenido"/>
          <p:cNvSpPr>
            <a:spLocks noGrp="1"/>
          </p:cNvSpPr>
          <p:nvPr>
            <p:ph idx="1"/>
          </p:nvPr>
        </p:nvSpPr>
        <p:spPr>
          <a:xfrm>
            <a:off x="1042988" y="1628775"/>
            <a:ext cx="6624637" cy="4176713"/>
          </a:xfrm>
          <a:prstGeom prst="rect">
            <a:avLst/>
          </a:prstGeom>
        </p:spPr>
        <p:txBody>
          <a:bodyPr/>
          <a:lstStyle>
            <a:lvl1pPr algn="just">
              <a:defRPr sz="2600"/>
            </a:lvl1pPr>
            <a:lvl2pPr algn="just">
              <a:buFont typeface="Courier New" pitchFamily="49" charset="0"/>
              <a:buChar char="o"/>
              <a:defRPr sz="2400"/>
            </a:lvl2pPr>
            <a:lvl3pPr algn="just">
              <a:buFont typeface="Textra LT Book" pitchFamily="2" charset="0"/>
              <a:buChar char="–"/>
              <a:defRPr sz="2000"/>
            </a:lvl3pPr>
            <a:lvl4pPr>
              <a:buNone/>
              <a:defRPr sz="2600"/>
            </a:lvl4pPr>
            <a:lvl5pPr>
              <a:defRPr sz="2600"/>
            </a:lvl5pPr>
          </a:lstStyle>
          <a:p>
            <a:pPr lvl="0"/>
            <a:r>
              <a:rPr lang="es-ES" dirty="0" smtClean="0"/>
              <a:t>Haga clic para modificar el estilo de texto del patrón</a:t>
            </a:r>
          </a:p>
          <a:p>
            <a:pPr lvl="1"/>
            <a:r>
              <a:rPr lang="es-ES" dirty="0" smtClean="0"/>
              <a:t>Segundo nivel</a:t>
            </a:r>
          </a:p>
          <a:p>
            <a:pPr lvl="2"/>
            <a:r>
              <a:rPr lang="es-ES" dirty="0" smtClean="0"/>
              <a:t>Tercer nivel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up)">
                                      <p:cBhvr>
                                        <p:cTn id="10" dur="500"/>
                                        <p:tgtEl>
                                          <p:spTgt spid="5">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up)">
                                      <p:cBhvr>
                                        <p:cTn id="13" dur="500"/>
                                        <p:tgtEl>
                                          <p:spTgt spid="5">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up)">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22" presetClass="entr" presetSubtype="1"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1 Título"/>
          <p:cNvSpPr>
            <a:spLocks noGrp="1"/>
          </p:cNvSpPr>
          <p:nvPr>
            <p:ph type="title"/>
          </p:nvPr>
        </p:nvSpPr>
        <p:spPr>
          <a:xfrm>
            <a:off x="1042988" y="332656"/>
            <a:ext cx="6624637" cy="1008063"/>
          </a:xfrm>
          <a:prstGeom prst="rect">
            <a:avLst/>
          </a:prstGeom>
        </p:spPr>
        <p:txBody>
          <a:bodyPr/>
          <a:lstStyle>
            <a:lvl1pPr>
              <a:defRPr sz="3000"/>
            </a:lvl1pPr>
          </a:lstStyle>
          <a:p>
            <a:r>
              <a:rPr lang="es-ES" dirty="0" smtClean="0"/>
              <a:t>Haga clic para modificar el estilo de título del patrón</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4" name="1 Título"/>
          <p:cNvSpPr>
            <a:spLocks noGrp="1"/>
          </p:cNvSpPr>
          <p:nvPr>
            <p:ph type="title"/>
          </p:nvPr>
        </p:nvSpPr>
        <p:spPr>
          <a:xfrm>
            <a:off x="1042988" y="332656"/>
            <a:ext cx="6624637" cy="1008063"/>
          </a:xfrm>
          <a:prstGeom prst="rect">
            <a:avLst/>
          </a:prstGeom>
        </p:spPr>
        <p:txBody>
          <a:bodyPr/>
          <a:lstStyle>
            <a:lvl1pPr>
              <a:defRPr sz="3000">
                <a:solidFill>
                  <a:schemeClr val="bg1"/>
                </a:solidFill>
              </a:defRPr>
            </a:lvl1pPr>
          </a:lstStyle>
          <a:p>
            <a:r>
              <a:rPr lang="es-ES" dirty="0" smtClean="0"/>
              <a:t>Haga clic para modificar el estilo de título del patrón</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5876925"/>
            <a:ext cx="9144000" cy="981075"/>
          </a:xfrm>
          <a:prstGeom prst="rect">
            <a:avLst/>
          </a:prstGeom>
          <a:solidFill>
            <a:srgbClr val="003366">
              <a:alpha val="89999"/>
            </a:srgbClr>
          </a:solidFill>
          <a:ln w="9525">
            <a:noFill/>
            <a:miter lim="800000"/>
            <a:headEnd/>
            <a:tailEnd/>
          </a:ln>
          <a:effectLst/>
        </p:spPr>
        <p:txBody>
          <a:bodyPr wrap="none" anchor="ctr"/>
          <a:lstStyle/>
          <a:p>
            <a:pPr>
              <a:defRPr/>
            </a:pPr>
            <a:endParaRPr lang="es-ES"/>
          </a:p>
        </p:txBody>
      </p:sp>
      <p:sp>
        <p:nvSpPr>
          <p:cNvPr id="1027" name="8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p>
        </p:txBody>
      </p:sp>
      <p:pic>
        <p:nvPicPr>
          <p:cNvPr id="1028" name="Picture 12" descr="LogoUMBlanco"/>
          <p:cNvPicPr>
            <a:picLocks noChangeAspect="1" noChangeArrowheads="1"/>
          </p:cNvPicPr>
          <p:nvPr/>
        </p:nvPicPr>
        <p:blipFill>
          <a:blip r:embed="rId6" cstate="screen"/>
          <a:srcRect/>
          <a:stretch>
            <a:fillRect/>
          </a:stretch>
        </p:blipFill>
        <p:spPr bwMode="auto">
          <a:xfrm>
            <a:off x="6443663" y="6234113"/>
            <a:ext cx="2374900"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48" r:id="rId2"/>
    <p:sldLayoutId id="2147483747" r:id="rId3"/>
    <p:sldLayoutId id="2147483746" r:id="rId4"/>
  </p:sldLayoutIdLst>
  <p:transition/>
  <p:timing>
    <p:tnLst>
      <p:par>
        <p:cTn id="1" dur="indefinite" restart="never" nodeType="tmRoot"/>
      </p:par>
    </p:tnLst>
  </p:timing>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Textra LT Book" pitchFamily="2" charset="0"/>
        </a:defRPr>
      </a:lvl2pPr>
      <a:lvl3pPr algn="l" rtl="0" eaLnBrk="1" fontAlgn="base" hangingPunct="1">
        <a:spcBef>
          <a:spcPct val="0"/>
        </a:spcBef>
        <a:spcAft>
          <a:spcPct val="0"/>
        </a:spcAft>
        <a:defRPr sz="2400">
          <a:solidFill>
            <a:schemeClr val="tx2"/>
          </a:solidFill>
          <a:latin typeface="Textra LT Book" pitchFamily="2" charset="0"/>
        </a:defRPr>
      </a:lvl3pPr>
      <a:lvl4pPr algn="l" rtl="0" eaLnBrk="1" fontAlgn="base" hangingPunct="1">
        <a:spcBef>
          <a:spcPct val="0"/>
        </a:spcBef>
        <a:spcAft>
          <a:spcPct val="0"/>
        </a:spcAft>
        <a:defRPr sz="2400">
          <a:solidFill>
            <a:schemeClr val="tx2"/>
          </a:solidFill>
          <a:latin typeface="Textra LT Book" pitchFamily="2" charset="0"/>
        </a:defRPr>
      </a:lvl4pPr>
      <a:lvl5pPr algn="l" rtl="0" eaLnBrk="1" fontAlgn="base" hangingPunct="1">
        <a:spcBef>
          <a:spcPct val="0"/>
        </a:spcBef>
        <a:spcAft>
          <a:spcPct val="0"/>
        </a:spcAft>
        <a:defRPr sz="2400">
          <a:solidFill>
            <a:schemeClr val="tx2"/>
          </a:solidFill>
          <a:latin typeface="Textra LT Book" pitchFamily="2" charset="0"/>
        </a:defRPr>
      </a:lvl5pPr>
      <a:lvl6pPr marL="457200" algn="l" rtl="0" eaLnBrk="1" fontAlgn="base" hangingPunct="1">
        <a:spcBef>
          <a:spcPct val="0"/>
        </a:spcBef>
        <a:spcAft>
          <a:spcPct val="0"/>
        </a:spcAft>
        <a:defRPr sz="2400">
          <a:solidFill>
            <a:schemeClr val="tx2"/>
          </a:solidFill>
          <a:latin typeface="Textra LT Book" pitchFamily="2" charset="0"/>
        </a:defRPr>
      </a:lvl6pPr>
      <a:lvl7pPr marL="914400" algn="l" rtl="0" eaLnBrk="1" fontAlgn="base" hangingPunct="1">
        <a:spcBef>
          <a:spcPct val="0"/>
        </a:spcBef>
        <a:spcAft>
          <a:spcPct val="0"/>
        </a:spcAft>
        <a:defRPr sz="2400">
          <a:solidFill>
            <a:schemeClr val="tx2"/>
          </a:solidFill>
          <a:latin typeface="Textra LT Book" pitchFamily="2" charset="0"/>
        </a:defRPr>
      </a:lvl7pPr>
      <a:lvl8pPr marL="1371600" algn="l" rtl="0" eaLnBrk="1" fontAlgn="base" hangingPunct="1">
        <a:spcBef>
          <a:spcPct val="0"/>
        </a:spcBef>
        <a:spcAft>
          <a:spcPct val="0"/>
        </a:spcAft>
        <a:defRPr sz="2400">
          <a:solidFill>
            <a:schemeClr val="tx2"/>
          </a:solidFill>
          <a:latin typeface="Textra LT Book" pitchFamily="2" charset="0"/>
        </a:defRPr>
      </a:lvl8pPr>
      <a:lvl9pPr marL="1828800" algn="l" rtl="0" eaLnBrk="1" fontAlgn="base" hangingPunct="1">
        <a:spcBef>
          <a:spcPct val="0"/>
        </a:spcBef>
        <a:spcAft>
          <a:spcPct val="0"/>
        </a:spcAft>
        <a:defRPr sz="2400">
          <a:solidFill>
            <a:schemeClr val="tx2"/>
          </a:solidFill>
          <a:latin typeface="Textra LT Book" pitchFamily="2" charset="0"/>
        </a:defRPr>
      </a:lvl9pPr>
    </p:titleStyle>
    <p:bodyStyle>
      <a:lvl1pPr marL="342900" indent="-342900" algn="just"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just" rtl="0" eaLnBrk="1" fontAlgn="base" hangingPunct="1">
        <a:spcBef>
          <a:spcPct val="20000"/>
        </a:spcBef>
        <a:spcAft>
          <a:spcPct val="0"/>
        </a:spcAft>
        <a:buChar char="–"/>
        <a:defRPr sz="2000">
          <a:solidFill>
            <a:schemeClr val="tx1"/>
          </a:solidFill>
          <a:latin typeface="+mn-lt"/>
        </a:defRPr>
      </a:lvl2pPr>
      <a:lvl3pPr marL="1143000" indent="-228600" algn="just" rtl="0" eaLnBrk="1" fontAlgn="base" hangingPunct="1">
        <a:spcBef>
          <a:spcPct val="20000"/>
        </a:spcBef>
        <a:spcAft>
          <a:spcPct val="0"/>
        </a:spcAft>
        <a:buChar char="•"/>
        <a:defRPr sz="2000">
          <a:solidFill>
            <a:schemeClr val="tx1"/>
          </a:solidFill>
          <a:latin typeface="+mn-lt"/>
        </a:defRPr>
      </a:lvl3pPr>
      <a:lvl4pPr marL="1600200" indent="-228600" algn="just" rtl="0" eaLnBrk="1" fontAlgn="base" hangingPunct="1">
        <a:spcBef>
          <a:spcPct val="20000"/>
        </a:spcBef>
        <a:spcAft>
          <a:spcPct val="0"/>
        </a:spcAft>
        <a:buChar char="–"/>
        <a:defRPr sz="2000">
          <a:solidFill>
            <a:schemeClr val="tx1"/>
          </a:solidFill>
          <a:latin typeface="+mn-lt"/>
        </a:defRPr>
      </a:lvl4pPr>
      <a:lvl5pPr marL="2057400" indent="-228600" algn="just" rtl="0" eaLnBrk="1" fontAlgn="base" hangingPunct="1">
        <a:spcBef>
          <a:spcPct val="20000"/>
        </a:spcBef>
        <a:spcAft>
          <a:spcPct val="0"/>
        </a:spcAft>
        <a:buChar char="»"/>
        <a:defRPr sz="2000">
          <a:solidFill>
            <a:schemeClr val="tx1"/>
          </a:solidFill>
          <a:latin typeface="+mn-lt"/>
        </a:defRPr>
      </a:lvl5pPr>
      <a:lvl6pPr marL="2514600" indent="-228600" algn="just" rtl="0" eaLnBrk="1" fontAlgn="base" hangingPunct="1">
        <a:spcBef>
          <a:spcPct val="20000"/>
        </a:spcBef>
        <a:spcAft>
          <a:spcPct val="0"/>
        </a:spcAft>
        <a:buChar char="»"/>
        <a:defRPr sz="2000">
          <a:solidFill>
            <a:schemeClr val="tx1"/>
          </a:solidFill>
          <a:latin typeface="+mn-lt"/>
        </a:defRPr>
      </a:lvl6pPr>
      <a:lvl7pPr marL="2971800" indent="-228600" algn="just" rtl="0" eaLnBrk="1" fontAlgn="base" hangingPunct="1">
        <a:spcBef>
          <a:spcPct val="20000"/>
        </a:spcBef>
        <a:spcAft>
          <a:spcPct val="0"/>
        </a:spcAft>
        <a:buChar char="»"/>
        <a:defRPr sz="2000">
          <a:solidFill>
            <a:schemeClr val="tx1"/>
          </a:solidFill>
          <a:latin typeface="+mn-lt"/>
        </a:defRPr>
      </a:lvl7pPr>
      <a:lvl8pPr marL="3429000" indent="-228600" algn="just" rtl="0" eaLnBrk="1" fontAlgn="base" hangingPunct="1">
        <a:spcBef>
          <a:spcPct val="20000"/>
        </a:spcBef>
        <a:spcAft>
          <a:spcPct val="0"/>
        </a:spcAft>
        <a:buChar char="»"/>
        <a:defRPr sz="2000">
          <a:solidFill>
            <a:schemeClr val="tx1"/>
          </a:solidFill>
          <a:latin typeface="+mn-lt"/>
        </a:defRPr>
      </a:lvl8pPr>
      <a:lvl9pPr marL="3886200" indent="-228600" algn="just"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4" name="Rectangle 6"/>
          <p:cNvSpPr>
            <a:spLocks noChangeArrowheads="1"/>
          </p:cNvSpPr>
          <p:nvPr/>
        </p:nvSpPr>
        <p:spPr bwMode="auto">
          <a:xfrm>
            <a:off x="900113" y="0"/>
            <a:ext cx="8243887" cy="5876925"/>
          </a:xfrm>
          <a:prstGeom prst="rect">
            <a:avLst/>
          </a:prstGeom>
          <a:solidFill>
            <a:srgbClr val="C0C0C0">
              <a:alpha val="70000"/>
            </a:srgbClr>
          </a:solidFill>
          <a:ln w="9525">
            <a:noFill/>
            <a:miter lim="800000"/>
            <a:headEnd/>
            <a:tailEnd/>
          </a:ln>
          <a:effectLst/>
        </p:spPr>
        <p:txBody>
          <a:bodyPr wrap="none" anchor="ctr"/>
          <a:lstStyle/>
          <a:p>
            <a:pPr>
              <a:defRPr/>
            </a:pPr>
            <a:endParaRPr lang="es-ES"/>
          </a:p>
        </p:txBody>
      </p:sp>
      <p:sp>
        <p:nvSpPr>
          <p:cNvPr id="7" name="Rectangle 11"/>
          <p:cNvSpPr>
            <a:spLocks noChangeArrowheads="1"/>
          </p:cNvSpPr>
          <p:nvPr/>
        </p:nvSpPr>
        <p:spPr bwMode="auto">
          <a:xfrm>
            <a:off x="0" y="5876925"/>
            <a:ext cx="9144000" cy="981075"/>
          </a:xfrm>
          <a:prstGeom prst="rect">
            <a:avLst/>
          </a:prstGeom>
          <a:solidFill>
            <a:srgbClr val="003366">
              <a:alpha val="89999"/>
            </a:srgbClr>
          </a:solidFill>
          <a:ln w="9525">
            <a:noFill/>
            <a:miter lim="800000"/>
            <a:headEnd/>
            <a:tailEnd/>
          </a:ln>
          <a:effectLst/>
        </p:spPr>
        <p:txBody>
          <a:bodyPr wrap="none" anchor="ctr"/>
          <a:lstStyle/>
          <a:p>
            <a:pPr>
              <a:defRPr/>
            </a:pPr>
            <a:endParaRPr lang="es-ES"/>
          </a:p>
        </p:txBody>
      </p:sp>
      <p:pic>
        <p:nvPicPr>
          <p:cNvPr id="2052" name="Picture 12" descr="LogoUMBlanco"/>
          <p:cNvPicPr>
            <a:picLocks noChangeAspect="1" noChangeArrowheads="1"/>
          </p:cNvPicPr>
          <p:nvPr/>
        </p:nvPicPr>
        <p:blipFill>
          <a:blip r:embed="rId5" cstate="screen"/>
          <a:srcRect/>
          <a:stretch>
            <a:fillRect/>
          </a:stretch>
        </p:blipFill>
        <p:spPr bwMode="auto">
          <a:xfrm>
            <a:off x="6443663" y="6234113"/>
            <a:ext cx="2374900"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Lst>
  <p:transition/>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extra LT Book" pitchFamily="2" charset="0"/>
        </a:defRPr>
      </a:lvl2pPr>
      <a:lvl3pPr algn="l" rtl="0" eaLnBrk="0" fontAlgn="base" hangingPunct="0">
        <a:spcBef>
          <a:spcPct val="0"/>
        </a:spcBef>
        <a:spcAft>
          <a:spcPct val="0"/>
        </a:spcAft>
        <a:defRPr sz="2400">
          <a:solidFill>
            <a:schemeClr val="tx2"/>
          </a:solidFill>
          <a:latin typeface="Textra LT Book" pitchFamily="2" charset="0"/>
        </a:defRPr>
      </a:lvl3pPr>
      <a:lvl4pPr algn="l" rtl="0" eaLnBrk="0" fontAlgn="base" hangingPunct="0">
        <a:spcBef>
          <a:spcPct val="0"/>
        </a:spcBef>
        <a:spcAft>
          <a:spcPct val="0"/>
        </a:spcAft>
        <a:defRPr sz="2400">
          <a:solidFill>
            <a:schemeClr val="tx2"/>
          </a:solidFill>
          <a:latin typeface="Textra LT Book" pitchFamily="2" charset="0"/>
        </a:defRPr>
      </a:lvl4pPr>
      <a:lvl5pPr algn="l" rtl="0" eaLnBrk="0" fontAlgn="base" hangingPunct="0">
        <a:spcBef>
          <a:spcPct val="0"/>
        </a:spcBef>
        <a:spcAft>
          <a:spcPct val="0"/>
        </a:spcAft>
        <a:defRPr sz="2400">
          <a:solidFill>
            <a:schemeClr val="tx2"/>
          </a:solidFill>
          <a:latin typeface="Textra LT Book" pitchFamily="2" charset="0"/>
        </a:defRPr>
      </a:lvl5pPr>
      <a:lvl6pPr marL="457200" algn="l" rtl="0" fontAlgn="base">
        <a:spcBef>
          <a:spcPct val="0"/>
        </a:spcBef>
        <a:spcAft>
          <a:spcPct val="0"/>
        </a:spcAft>
        <a:defRPr sz="2400">
          <a:solidFill>
            <a:schemeClr val="tx2"/>
          </a:solidFill>
          <a:latin typeface="Textra LT Book" pitchFamily="2" charset="0"/>
        </a:defRPr>
      </a:lvl6pPr>
      <a:lvl7pPr marL="914400" algn="l" rtl="0" fontAlgn="base">
        <a:spcBef>
          <a:spcPct val="0"/>
        </a:spcBef>
        <a:spcAft>
          <a:spcPct val="0"/>
        </a:spcAft>
        <a:defRPr sz="2400">
          <a:solidFill>
            <a:schemeClr val="tx2"/>
          </a:solidFill>
          <a:latin typeface="Textra LT Book" pitchFamily="2" charset="0"/>
        </a:defRPr>
      </a:lvl7pPr>
      <a:lvl8pPr marL="1371600" algn="l" rtl="0" fontAlgn="base">
        <a:spcBef>
          <a:spcPct val="0"/>
        </a:spcBef>
        <a:spcAft>
          <a:spcPct val="0"/>
        </a:spcAft>
        <a:defRPr sz="2400">
          <a:solidFill>
            <a:schemeClr val="tx2"/>
          </a:solidFill>
          <a:latin typeface="Textra LT Book" pitchFamily="2" charset="0"/>
        </a:defRPr>
      </a:lvl8pPr>
      <a:lvl9pPr marL="1828800" algn="l" rtl="0" fontAlgn="base">
        <a:spcBef>
          <a:spcPct val="0"/>
        </a:spcBef>
        <a:spcAft>
          <a:spcPct val="0"/>
        </a:spcAft>
        <a:defRPr sz="2400">
          <a:solidFill>
            <a:schemeClr val="tx2"/>
          </a:solidFill>
          <a:latin typeface="Textra LT Book" pitchFamily="2"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900113" y="0"/>
            <a:ext cx="8243887" cy="5876925"/>
          </a:xfrm>
          <a:prstGeom prst="rect">
            <a:avLst/>
          </a:prstGeom>
          <a:solidFill>
            <a:srgbClr val="0381FF">
              <a:alpha val="70000"/>
            </a:srgbClr>
          </a:solidFill>
          <a:ln w="9525">
            <a:noFill/>
            <a:miter lim="800000"/>
            <a:headEnd/>
            <a:tailEnd/>
          </a:ln>
          <a:effectLst/>
        </p:spPr>
        <p:txBody>
          <a:bodyPr wrap="none" anchor="ctr"/>
          <a:lstStyle/>
          <a:p>
            <a:pPr>
              <a:defRPr/>
            </a:pPr>
            <a:endParaRPr lang="es-ES"/>
          </a:p>
        </p:txBody>
      </p:sp>
      <p:sp>
        <p:nvSpPr>
          <p:cNvPr id="7" name="Rectangle 11"/>
          <p:cNvSpPr>
            <a:spLocks noChangeArrowheads="1"/>
          </p:cNvSpPr>
          <p:nvPr/>
        </p:nvSpPr>
        <p:spPr bwMode="auto">
          <a:xfrm>
            <a:off x="0" y="5876925"/>
            <a:ext cx="9144000" cy="981075"/>
          </a:xfrm>
          <a:prstGeom prst="rect">
            <a:avLst/>
          </a:prstGeom>
          <a:solidFill>
            <a:srgbClr val="003366">
              <a:alpha val="89999"/>
            </a:srgbClr>
          </a:solidFill>
          <a:ln w="9525">
            <a:noFill/>
            <a:miter lim="800000"/>
            <a:headEnd/>
            <a:tailEnd/>
          </a:ln>
          <a:effectLst/>
        </p:spPr>
        <p:txBody>
          <a:bodyPr wrap="none" anchor="ctr"/>
          <a:lstStyle/>
          <a:p>
            <a:pPr>
              <a:defRPr/>
            </a:pPr>
            <a:endParaRPr lang="es-ES"/>
          </a:p>
        </p:txBody>
      </p:sp>
      <p:pic>
        <p:nvPicPr>
          <p:cNvPr id="3076" name="Picture 12" descr="LogoUMBlanco"/>
          <p:cNvPicPr>
            <a:picLocks noChangeAspect="1" noChangeArrowheads="1"/>
          </p:cNvPicPr>
          <p:nvPr/>
        </p:nvPicPr>
        <p:blipFill>
          <a:blip r:embed="rId4" cstate="screen"/>
          <a:srcRect/>
          <a:stretch>
            <a:fillRect/>
          </a:stretch>
        </p:blipFill>
        <p:spPr bwMode="auto">
          <a:xfrm>
            <a:off x="6443663" y="6234113"/>
            <a:ext cx="2374900"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 id="2147483752" r:id="rId2"/>
  </p:sldLayoutIdLst>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Textra LT Book" pitchFamily="2" charset="0"/>
        </a:defRPr>
      </a:lvl2pPr>
      <a:lvl3pPr algn="l" rtl="0" eaLnBrk="0" fontAlgn="base" hangingPunct="0">
        <a:spcBef>
          <a:spcPct val="0"/>
        </a:spcBef>
        <a:spcAft>
          <a:spcPct val="0"/>
        </a:spcAft>
        <a:defRPr sz="2400">
          <a:solidFill>
            <a:schemeClr val="bg1"/>
          </a:solidFill>
          <a:latin typeface="Textra LT Book" pitchFamily="2" charset="0"/>
        </a:defRPr>
      </a:lvl3pPr>
      <a:lvl4pPr algn="l" rtl="0" eaLnBrk="0" fontAlgn="base" hangingPunct="0">
        <a:spcBef>
          <a:spcPct val="0"/>
        </a:spcBef>
        <a:spcAft>
          <a:spcPct val="0"/>
        </a:spcAft>
        <a:defRPr sz="2400">
          <a:solidFill>
            <a:schemeClr val="bg1"/>
          </a:solidFill>
          <a:latin typeface="Textra LT Book" pitchFamily="2" charset="0"/>
        </a:defRPr>
      </a:lvl4pPr>
      <a:lvl5pPr algn="l" rtl="0" eaLnBrk="0" fontAlgn="base" hangingPunct="0">
        <a:spcBef>
          <a:spcPct val="0"/>
        </a:spcBef>
        <a:spcAft>
          <a:spcPct val="0"/>
        </a:spcAft>
        <a:defRPr sz="2400">
          <a:solidFill>
            <a:schemeClr val="bg1"/>
          </a:solidFill>
          <a:latin typeface="Textra LT Book" pitchFamily="2" charset="0"/>
        </a:defRPr>
      </a:lvl5pPr>
      <a:lvl6pPr marL="457200" algn="l" rtl="0" fontAlgn="base">
        <a:spcBef>
          <a:spcPct val="0"/>
        </a:spcBef>
        <a:spcAft>
          <a:spcPct val="0"/>
        </a:spcAft>
        <a:defRPr sz="2400">
          <a:solidFill>
            <a:schemeClr val="bg1"/>
          </a:solidFill>
          <a:latin typeface="Textra LT Book" pitchFamily="2" charset="0"/>
        </a:defRPr>
      </a:lvl6pPr>
      <a:lvl7pPr marL="914400" algn="l" rtl="0" fontAlgn="base">
        <a:spcBef>
          <a:spcPct val="0"/>
        </a:spcBef>
        <a:spcAft>
          <a:spcPct val="0"/>
        </a:spcAft>
        <a:defRPr sz="2400">
          <a:solidFill>
            <a:schemeClr val="bg1"/>
          </a:solidFill>
          <a:latin typeface="Textra LT Book" pitchFamily="2" charset="0"/>
        </a:defRPr>
      </a:lvl7pPr>
      <a:lvl8pPr marL="1371600" algn="l" rtl="0" fontAlgn="base">
        <a:spcBef>
          <a:spcPct val="0"/>
        </a:spcBef>
        <a:spcAft>
          <a:spcPct val="0"/>
        </a:spcAft>
        <a:defRPr sz="2400">
          <a:solidFill>
            <a:schemeClr val="bg1"/>
          </a:solidFill>
          <a:latin typeface="Textra LT Book" pitchFamily="2" charset="0"/>
        </a:defRPr>
      </a:lvl8pPr>
      <a:lvl9pPr marL="1828800" algn="l" rtl="0" fontAlgn="base">
        <a:spcBef>
          <a:spcPct val="0"/>
        </a:spcBef>
        <a:spcAft>
          <a:spcPct val="0"/>
        </a:spcAft>
        <a:defRPr sz="2400">
          <a:solidFill>
            <a:schemeClr val="bg1"/>
          </a:solidFill>
          <a:latin typeface="Textra LT Book" pitchFamily="2" charset="0"/>
        </a:defRPr>
      </a:lvl9pPr>
    </p:titleStyle>
    <p:bodyStyle>
      <a:lvl1pPr marL="342900" indent="-342900" algn="l" rtl="0" eaLnBrk="0" fontAlgn="base" hangingPunct="0">
        <a:spcBef>
          <a:spcPct val="20000"/>
        </a:spcBef>
        <a:spcAft>
          <a:spcPct val="0"/>
        </a:spcAft>
        <a:defRPr sz="2000">
          <a:solidFill>
            <a:schemeClr val="bg1"/>
          </a:solidFill>
          <a:latin typeface="+mn-lt"/>
          <a:ea typeface="+mn-ea"/>
          <a:cs typeface="+mn-cs"/>
        </a:defRPr>
      </a:lvl1pPr>
      <a:lvl2pPr marL="742950" indent="-285750" algn="l" rtl="0" eaLnBrk="0" fontAlgn="base" hangingPunct="0">
        <a:spcBef>
          <a:spcPct val="20000"/>
        </a:spcBef>
        <a:spcAft>
          <a:spcPct val="0"/>
        </a:spcAft>
        <a:defRPr sz="2000">
          <a:solidFill>
            <a:schemeClr val="bg1"/>
          </a:solidFill>
          <a:latin typeface="+mn-lt"/>
        </a:defRPr>
      </a:lvl2pPr>
      <a:lvl3pPr marL="1143000" indent="-228600" algn="l" rtl="0" eaLnBrk="0" fontAlgn="base" hangingPunct="0">
        <a:spcBef>
          <a:spcPct val="20000"/>
        </a:spcBef>
        <a:spcAft>
          <a:spcPct val="0"/>
        </a:spcAft>
        <a:defRPr sz="2000">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defRPr sz="2000">
          <a:solidFill>
            <a:schemeClr val="bg1"/>
          </a:solidFill>
          <a:latin typeface="+mn-lt"/>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900113" y="1628775"/>
            <a:ext cx="8243887" cy="4248150"/>
          </a:xfrm>
          <a:prstGeom prst="rect">
            <a:avLst/>
          </a:prstGeom>
          <a:solidFill>
            <a:srgbClr val="0381FF">
              <a:alpha val="70000"/>
            </a:srgbClr>
          </a:solidFill>
          <a:ln w="9525">
            <a:noFill/>
            <a:miter lim="800000"/>
            <a:headEnd/>
            <a:tailEnd/>
          </a:ln>
          <a:effectLst/>
        </p:spPr>
        <p:txBody>
          <a:bodyPr wrap="none" anchor="ctr"/>
          <a:lstStyle/>
          <a:p>
            <a:pPr>
              <a:defRPr/>
            </a:pPr>
            <a:endParaRPr lang="es-ES"/>
          </a:p>
        </p:txBody>
      </p:sp>
      <p:sp>
        <p:nvSpPr>
          <p:cNvPr id="7" name="Rectangle 11"/>
          <p:cNvSpPr>
            <a:spLocks noChangeArrowheads="1"/>
          </p:cNvSpPr>
          <p:nvPr/>
        </p:nvSpPr>
        <p:spPr bwMode="auto">
          <a:xfrm>
            <a:off x="0" y="5876925"/>
            <a:ext cx="9144000" cy="981075"/>
          </a:xfrm>
          <a:prstGeom prst="rect">
            <a:avLst/>
          </a:prstGeom>
          <a:solidFill>
            <a:srgbClr val="003366">
              <a:alpha val="89999"/>
            </a:srgbClr>
          </a:solidFill>
          <a:ln w="9525">
            <a:noFill/>
            <a:miter lim="800000"/>
            <a:headEnd/>
            <a:tailEnd/>
          </a:ln>
          <a:effectLst/>
        </p:spPr>
        <p:txBody>
          <a:bodyPr wrap="none" anchor="ctr"/>
          <a:lstStyle/>
          <a:p>
            <a:pPr>
              <a:defRPr/>
            </a:pPr>
            <a:endParaRPr lang="es-ES"/>
          </a:p>
        </p:txBody>
      </p:sp>
      <p:pic>
        <p:nvPicPr>
          <p:cNvPr id="4100" name="Picture 12" descr="LogoUMBlanco"/>
          <p:cNvPicPr>
            <a:picLocks noChangeAspect="1" noChangeArrowheads="1"/>
          </p:cNvPicPr>
          <p:nvPr/>
        </p:nvPicPr>
        <p:blipFill>
          <a:blip r:embed="rId3" cstate="screen"/>
          <a:srcRect/>
          <a:stretch>
            <a:fillRect/>
          </a:stretch>
        </p:blipFill>
        <p:spPr bwMode="auto">
          <a:xfrm>
            <a:off x="6443663" y="6234113"/>
            <a:ext cx="2374900"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4" r:id="rId1"/>
  </p:sldLayoutIdLst>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Textra LT Book" pitchFamily="2" charset="0"/>
        </a:defRPr>
      </a:lvl2pPr>
      <a:lvl3pPr algn="l" rtl="0" eaLnBrk="0" fontAlgn="base" hangingPunct="0">
        <a:spcBef>
          <a:spcPct val="0"/>
        </a:spcBef>
        <a:spcAft>
          <a:spcPct val="0"/>
        </a:spcAft>
        <a:defRPr sz="2400">
          <a:solidFill>
            <a:schemeClr val="bg1"/>
          </a:solidFill>
          <a:latin typeface="Textra LT Book" pitchFamily="2" charset="0"/>
        </a:defRPr>
      </a:lvl3pPr>
      <a:lvl4pPr algn="l" rtl="0" eaLnBrk="0" fontAlgn="base" hangingPunct="0">
        <a:spcBef>
          <a:spcPct val="0"/>
        </a:spcBef>
        <a:spcAft>
          <a:spcPct val="0"/>
        </a:spcAft>
        <a:defRPr sz="2400">
          <a:solidFill>
            <a:schemeClr val="bg1"/>
          </a:solidFill>
          <a:latin typeface="Textra LT Book" pitchFamily="2" charset="0"/>
        </a:defRPr>
      </a:lvl4pPr>
      <a:lvl5pPr algn="l" rtl="0" eaLnBrk="0" fontAlgn="base" hangingPunct="0">
        <a:spcBef>
          <a:spcPct val="0"/>
        </a:spcBef>
        <a:spcAft>
          <a:spcPct val="0"/>
        </a:spcAft>
        <a:defRPr sz="2400">
          <a:solidFill>
            <a:schemeClr val="bg1"/>
          </a:solidFill>
          <a:latin typeface="Textra LT Book" pitchFamily="2" charset="0"/>
        </a:defRPr>
      </a:lvl5pPr>
      <a:lvl6pPr marL="457200" algn="l" rtl="0" fontAlgn="base">
        <a:spcBef>
          <a:spcPct val="0"/>
        </a:spcBef>
        <a:spcAft>
          <a:spcPct val="0"/>
        </a:spcAft>
        <a:defRPr sz="2400">
          <a:solidFill>
            <a:schemeClr val="bg1"/>
          </a:solidFill>
          <a:latin typeface="Textra LT Book" pitchFamily="2" charset="0"/>
        </a:defRPr>
      </a:lvl6pPr>
      <a:lvl7pPr marL="914400" algn="l" rtl="0" fontAlgn="base">
        <a:spcBef>
          <a:spcPct val="0"/>
        </a:spcBef>
        <a:spcAft>
          <a:spcPct val="0"/>
        </a:spcAft>
        <a:defRPr sz="2400">
          <a:solidFill>
            <a:schemeClr val="bg1"/>
          </a:solidFill>
          <a:latin typeface="Textra LT Book" pitchFamily="2" charset="0"/>
        </a:defRPr>
      </a:lvl7pPr>
      <a:lvl8pPr marL="1371600" algn="l" rtl="0" fontAlgn="base">
        <a:spcBef>
          <a:spcPct val="0"/>
        </a:spcBef>
        <a:spcAft>
          <a:spcPct val="0"/>
        </a:spcAft>
        <a:defRPr sz="2400">
          <a:solidFill>
            <a:schemeClr val="bg1"/>
          </a:solidFill>
          <a:latin typeface="Textra LT Book" pitchFamily="2" charset="0"/>
        </a:defRPr>
      </a:lvl8pPr>
      <a:lvl9pPr marL="1828800" algn="l" rtl="0" fontAlgn="base">
        <a:spcBef>
          <a:spcPct val="0"/>
        </a:spcBef>
        <a:spcAft>
          <a:spcPct val="0"/>
        </a:spcAft>
        <a:defRPr sz="2400">
          <a:solidFill>
            <a:schemeClr val="bg1"/>
          </a:solidFill>
          <a:latin typeface="Textra LT Book" pitchFamily="2" charset="0"/>
        </a:defRPr>
      </a:lvl9pPr>
    </p:titleStyle>
    <p:bodyStyle>
      <a:lvl1pPr marL="342900" indent="-342900" algn="l" rtl="0" eaLnBrk="0" fontAlgn="base" hangingPunct="0">
        <a:spcBef>
          <a:spcPct val="20000"/>
        </a:spcBef>
        <a:spcAft>
          <a:spcPct val="0"/>
        </a:spcAft>
        <a:defRPr sz="2000">
          <a:solidFill>
            <a:schemeClr val="bg1"/>
          </a:solidFill>
          <a:latin typeface="+mn-lt"/>
          <a:ea typeface="+mn-ea"/>
          <a:cs typeface="+mn-cs"/>
        </a:defRPr>
      </a:lvl1pPr>
      <a:lvl2pPr marL="742950" indent="-285750" algn="l" rtl="0" eaLnBrk="0" fontAlgn="base" hangingPunct="0">
        <a:spcBef>
          <a:spcPct val="20000"/>
        </a:spcBef>
        <a:spcAft>
          <a:spcPct val="0"/>
        </a:spcAft>
        <a:defRPr sz="2000">
          <a:solidFill>
            <a:schemeClr val="bg1"/>
          </a:solidFill>
          <a:latin typeface="+mn-lt"/>
        </a:defRPr>
      </a:lvl2pPr>
      <a:lvl3pPr marL="1143000" indent="-228600" algn="l" rtl="0" eaLnBrk="0" fontAlgn="base" hangingPunct="0">
        <a:spcBef>
          <a:spcPct val="20000"/>
        </a:spcBef>
        <a:spcAft>
          <a:spcPct val="0"/>
        </a:spcAft>
        <a:defRPr sz="2000">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defRPr sz="2000">
          <a:solidFill>
            <a:schemeClr val="bg1"/>
          </a:solidFill>
          <a:latin typeface="+mn-lt"/>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900113" y="0"/>
            <a:ext cx="8243887" cy="5876925"/>
          </a:xfrm>
          <a:prstGeom prst="rect">
            <a:avLst/>
          </a:prstGeom>
          <a:solidFill>
            <a:srgbClr val="E0B500">
              <a:alpha val="70000"/>
            </a:srgbClr>
          </a:solidFill>
          <a:ln w="9525">
            <a:noFill/>
            <a:miter lim="800000"/>
            <a:headEnd/>
            <a:tailEnd/>
          </a:ln>
          <a:effectLst/>
        </p:spPr>
        <p:txBody>
          <a:bodyPr wrap="none" anchor="ctr"/>
          <a:lstStyle/>
          <a:p>
            <a:pPr>
              <a:defRPr/>
            </a:pPr>
            <a:endParaRPr lang="es-ES"/>
          </a:p>
        </p:txBody>
      </p:sp>
      <p:sp>
        <p:nvSpPr>
          <p:cNvPr id="7" name="Rectangle 11"/>
          <p:cNvSpPr>
            <a:spLocks noChangeArrowheads="1"/>
          </p:cNvSpPr>
          <p:nvPr/>
        </p:nvSpPr>
        <p:spPr bwMode="auto">
          <a:xfrm>
            <a:off x="0" y="5876925"/>
            <a:ext cx="9144000" cy="981075"/>
          </a:xfrm>
          <a:prstGeom prst="rect">
            <a:avLst/>
          </a:prstGeom>
          <a:solidFill>
            <a:srgbClr val="003366">
              <a:alpha val="89999"/>
            </a:srgbClr>
          </a:solidFill>
          <a:ln w="9525">
            <a:noFill/>
            <a:miter lim="800000"/>
            <a:headEnd/>
            <a:tailEnd/>
          </a:ln>
          <a:effectLst/>
        </p:spPr>
        <p:txBody>
          <a:bodyPr wrap="none" anchor="ctr"/>
          <a:lstStyle/>
          <a:p>
            <a:pPr>
              <a:defRPr/>
            </a:pPr>
            <a:endParaRPr lang="es-ES"/>
          </a:p>
        </p:txBody>
      </p:sp>
      <p:pic>
        <p:nvPicPr>
          <p:cNvPr id="5124" name="Picture 12" descr="LogoUMBlanco"/>
          <p:cNvPicPr>
            <a:picLocks noChangeAspect="1" noChangeArrowheads="1"/>
          </p:cNvPicPr>
          <p:nvPr/>
        </p:nvPicPr>
        <p:blipFill>
          <a:blip r:embed="rId4" cstate="screen"/>
          <a:srcRect/>
          <a:stretch>
            <a:fillRect/>
          </a:stretch>
        </p:blipFill>
        <p:spPr bwMode="auto">
          <a:xfrm>
            <a:off x="6443663" y="6234113"/>
            <a:ext cx="2374900"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 id="2147483755" r:id="rId2"/>
  </p:sldLayoutIdLst>
  <p:transition/>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extra LT Book" pitchFamily="2" charset="0"/>
        </a:defRPr>
      </a:lvl2pPr>
      <a:lvl3pPr algn="l" rtl="0" eaLnBrk="0" fontAlgn="base" hangingPunct="0">
        <a:spcBef>
          <a:spcPct val="0"/>
        </a:spcBef>
        <a:spcAft>
          <a:spcPct val="0"/>
        </a:spcAft>
        <a:defRPr sz="2400">
          <a:solidFill>
            <a:schemeClr val="tx2"/>
          </a:solidFill>
          <a:latin typeface="Textra LT Book" pitchFamily="2" charset="0"/>
        </a:defRPr>
      </a:lvl3pPr>
      <a:lvl4pPr algn="l" rtl="0" eaLnBrk="0" fontAlgn="base" hangingPunct="0">
        <a:spcBef>
          <a:spcPct val="0"/>
        </a:spcBef>
        <a:spcAft>
          <a:spcPct val="0"/>
        </a:spcAft>
        <a:defRPr sz="2400">
          <a:solidFill>
            <a:schemeClr val="tx2"/>
          </a:solidFill>
          <a:latin typeface="Textra LT Book" pitchFamily="2" charset="0"/>
        </a:defRPr>
      </a:lvl4pPr>
      <a:lvl5pPr algn="l" rtl="0" eaLnBrk="0" fontAlgn="base" hangingPunct="0">
        <a:spcBef>
          <a:spcPct val="0"/>
        </a:spcBef>
        <a:spcAft>
          <a:spcPct val="0"/>
        </a:spcAft>
        <a:defRPr sz="2400">
          <a:solidFill>
            <a:schemeClr val="tx2"/>
          </a:solidFill>
          <a:latin typeface="Textra LT Book" pitchFamily="2" charset="0"/>
        </a:defRPr>
      </a:lvl5pPr>
      <a:lvl6pPr marL="457200" algn="l" rtl="0" fontAlgn="base">
        <a:spcBef>
          <a:spcPct val="0"/>
        </a:spcBef>
        <a:spcAft>
          <a:spcPct val="0"/>
        </a:spcAft>
        <a:defRPr sz="2400">
          <a:solidFill>
            <a:schemeClr val="tx2"/>
          </a:solidFill>
          <a:latin typeface="Textra LT Book" pitchFamily="2" charset="0"/>
        </a:defRPr>
      </a:lvl6pPr>
      <a:lvl7pPr marL="914400" algn="l" rtl="0" fontAlgn="base">
        <a:spcBef>
          <a:spcPct val="0"/>
        </a:spcBef>
        <a:spcAft>
          <a:spcPct val="0"/>
        </a:spcAft>
        <a:defRPr sz="2400">
          <a:solidFill>
            <a:schemeClr val="tx2"/>
          </a:solidFill>
          <a:latin typeface="Textra LT Book" pitchFamily="2" charset="0"/>
        </a:defRPr>
      </a:lvl7pPr>
      <a:lvl8pPr marL="1371600" algn="l" rtl="0" fontAlgn="base">
        <a:spcBef>
          <a:spcPct val="0"/>
        </a:spcBef>
        <a:spcAft>
          <a:spcPct val="0"/>
        </a:spcAft>
        <a:defRPr sz="2400">
          <a:solidFill>
            <a:schemeClr val="tx2"/>
          </a:solidFill>
          <a:latin typeface="Textra LT Book" pitchFamily="2" charset="0"/>
        </a:defRPr>
      </a:lvl8pPr>
      <a:lvl9pPr marL="1828800" algn="l" rtl="0" fontAlgn="base">
        <a:spcBef>
          <a:spcPct val="0"/>
        </a:spcBef>
        <a:spcAft>
          <a:spcPct val="0"/>
        </a:spcAft>
        <a:defRPr sz="2400">
          <a:solidFill>
            <a:schemeClr val="tx2"/>
          </a:solidFill>
          <a:latin typeface="Textra LT Book" pitchFamily="2" charset="0"/>
        </a:defRPr>
      </a:lvl9pPr>
    </p:titleStyle>
    <p:bodyStyle>
      <a:lvl1pPr marL="342900" indent="-342900" algn="l" rtl="0" eaLnBrk="0" fontAlgn="base" hangingPunct="0">
        <a:spcBef>
          <a:spcPct val="20000"/>
        </a:spcBef>
        <a:spcAft>
          <a:spcPct val="0"/>
        </a:spcAft>
        <a:defRPr sz="2000">
          <a:solidFill>
            <a:schemeClr val="bg1"/>
          </a:solidFill>
          <a:latin typeface="+mn-lt"/>
          <a:ea typeface="+mn-ea"/>
          <a:cs typeface="+mn-cs"/>
        </a:defRPr>
      </a:lvl1pPr>
      <a:lvl2pPr marL="742950" indent="-285750" algn="l" rtl="0" eaLnBrk="0" fontAlgn="base" hangingPunct="0">
        <a:spcBef>
          <a:spcPct val="20000"/>
        </a:spcBef>
        <a:spcAft>
          <a:spcPct val="0"/>
        </a:spcAft>
        <a:defRPr sz="2000">
          <a:solidFill>
            <a:schemeClr val="bg1"/>
          </a:solidFill>
          <a:latin typeface="+mn-lt"/>
        </a:defRPr>
      </a:lvl2pPr>
      <a:lvl3pPr marL="1143000" indent="-228600" algn="l" rtl="0" eaLnBrk="0" fontAlgn="base" hangingPunct="0">
        <a:spcBef>
          <a:spcPct val="20000"/>
        </a:spcBef>
        <a:spcAft>
          <a:spcPct val="0"/>
        </a:spcAft>
        <a:defRPr sz="2000">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defRPr sz="2000">
          <a:solidFill>
            <a:schemeClr val="bg1"/>
          </a:solidFill>
          <a:latin typeface="+mn-lt"/>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11"/>
          <p:cNvSpPr>
            <a:spLocks noChangeArrowheads="1"/>
          </p:cNvSpPr>
          <p:nvPr/>
        </p:nvSpPr>
        <p:spPr bwMode="auto">
          <a:xfrm>
            <a:off x="0" y="5876925"/>
            <a:ext cx="9144000" cy="981075"/>
          </a:xfrm>
          <a:prstGeom prst="rect">
            <a:avLst/>
          </a:prstGeom>
          <a:solidFill>
            <a:srgbClr val="003366">
              <a:alpha val="89999"/>
            </a:srgbClr>
          </a:solidFill>
          <a:ln w="9525">
            <a:noFill/>
            <a:miter lim="800000"/>
            <a:headEnd/>
            <a:tailEnd/>
          </a:ln>
          <a:effectLst/>
        </p:spPr>
        <p:txBody>
          <a:bodyPr wrap="none" anchor="ctr"/>
          <a:lstStyle/>
          <a:p>
            <a:pPr>
              <a:defRPr/>
            </a:pPr>
            <a:endParaRPr lang="es-ES"/>
          </a:p>
        </p:txBody>
      </p:sp>
      <p:sp>
        <p:nvSpPr>
          <p:cNvPr id="330754" name="Rectangle 2"/>
          <p:cNvSpPr>
            <a:spLocks noChangeArrowheads="1"/>
          </p:cNvSpPr>
          <p:nvPr/>
        </p:nvSpPr>
        <p:spPr bwMode="auto">
          <a:xfrm>
            <a:off x="900113" y="1628775"/>
            <a:ext cx="8243887" cy="4248150"/>
          </a:xfrm>
          <a:prstGeom prst="rect">
            <a:avLst/>
          </a:prstGeom>
          <a:solidFill>
            <a:srgbClr val="E0B500">
              <a:alpha val="70000"/>
            </a:srgbClr>
          </a:solidFill>
          <a:ln w="9525">
            <a:noFill/>
            <a:miter lim="800000"/>
            <a:headEnd/>
            <a:tailEnd/>
          </a:ln>
          <a:effectLst/>
        </p:spPr>
        <p:txBody>
          <a:bodyPr wrap="none" anchor="ctr"/>
          <a:lstStyle/>
          <a:p>
            <a:pPr>
              <a:defRPr/>
            </a:pPr>
            <a:endParaRPr lang="es-ES"/>
          </a:p>
        </p:txBody>
      </p:sp>
      <p:pic>
        <p:nvPicPr>
          <p:cNvPr id="6148" name="Picture 12" descr="LogoUMBlanco"/>
          <p:cNvPicPr>
            <a:picLocks noChangeAspect="1" noChangeArrowheads="1"/>
          </p:cNvPicPr>
          <p:nvPr/>
        </p:nvPicPr>
        <p:blipFill>
          <a:blip r:embed="rId3" cstate="screen"/>
          <a:srcRect/>
          <a:stretch>
            <a:fillRect/>
          </a:stretch>
        </p:blipFill>
        <p:spPr bwMode="auto">
          <a:xfrm>
            <a:off x="6443663" y="6234113"/>
            <a:ext cx="2374900"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Lst>
  <p:transition/>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extra LT Book" pitchFamily="2" charset="0"/>
        </a:defRPr>
      </a:lvl2pPr>
      <a:lvl3pPr algn="l" rtl="0" eaLnBrk="0" fontAlgn="base" hangingPunct="0">
        <a:spcBef>
          <a:spcPct val="0"/>
        </a:spcBef>
        <a:spcAft>
          <a:spcPct val="0"/>
        </a:spcAft>
        <a:defRPr sz="2400">
          <a:solidFill>
            <a:schemeClr val="tx2"/>
          </a:solidFill>
          <a:latin typeface="Textra LT Book" pitchFamily="2" charset="0"/>
        </a:defRPr>
      </a:lvl3pPr>
      <a:lvl4pPr algn="l" rtl="0" eaLnBrk="0" fontAlgn="base" hangingPunct="0">
        <a:spcBef>
          <a:spcPct val="0"/>
        </a:spcBef>
        <a:spcAft>
          <a:spcPct val="0"/>
        </a:spcAft>
        <a:defRPr sz="2400">
          <a:solidFill>
            <a:schemeClr val="tx2"/>
          </a:solidFill>
          <a:latin typeface="Textra LT Book" pitchFamily="2" charset="0"/>
        </a:defRPr>
      </a:lvl4pPr>
      <a:lvl5pPr algn="l" rtl="0" eaLnBrk="0" fontAlgn="base" hangingPunct="0">
        <a:spcBef>
          <a:spcPct val="0"/>
        </a:spcBef>
        <a:spcAft>
          <a:spcPct val="0"/>
        </a:spcAft>
        <a:defRPr sz="2400">
          <a:solidFill>
            <a:schemeClr val="tx2"/>
          </a:solidFill>
          <a:latin typeface="Textra LT Book" pitchFamily="2" charset="0"/>
        </a:defRPr>
      </a:lvl5pPr>
      <a:lvl6pPr marL="457200" algn="l" rtl="0" fontAlgn="base">
        <a:spcBef>
          <a:spcPct val="0"/>
        </a:spcBef>
        <a:spcAft>
          <a:spcPct val="0"/>
        </a:spcAft>
        <a:defRPr sz="2400">
          <a:solidFill>
            <a:schemeClr val="tx2"/>
          </a:solidFill>
          <a:latin typeface="Textra LT Book" pitchFamily="2" charset="0"/>
        </a:defRPr>
      </a:lvl6pPr>
      <a:lvl7pPr marL="914400" algn="l" rtl="0" fontAlgn="base">
        <a:spcBef>
          <a:spcPct val="0"/>
        </a:spcBef>
        <a:spcAft>
          <a:spcPct val="0"/>
        </a:spcAft>
        <a:defRPr sz="2400">
          <a:solidFill>
            <a:schemeClr val="tx2"/>
          </a:solidFill>
          <a:latin typeface="Textra LT Book" pitchFamily="2" charset="0"/>
        </a:defRPr>
      </a:lvl7pPr>
      <a:lvl8pPr marL="1371600" algn="l" rtl="0" fontAlgn="base">
        <a:spcBef>
          <a:spcPct val="0"/>
        </a:spcBef>
        <a:spcAft>
          <a:spcPct val="0"/>
        </a:spcAft>
        <a:defRPr sz="2400">
          <a:solidFill>
            <a:schemeClr val="tx2"/>
          </a:solidFill>
          <a:latin typeface="Textra LT Book" pitchFamily="2" charset="0"/>
        </a:defRPr>
      </a:lvl8pPr>
      <a:lvl9pPr marL="1828800" algn="l" rtl="0" fontAlgn="base">
        <a:spcBef>
          <a:spcPct val="0"/>
        </a:spcBef>
        <a:spcAft>
          <a:spcPct val="0"/>
        </a:spcAft>
        <a:defRPr sz="2400">
          <a:solidFill>
            <a:schemeClr val="tx2"/>
          </a:solidFill>
          <a:latin typeface="Textra LT Book" pitchFamily="2" charset="0"/>
        </a:defRPr>
      </a:lvl9pPr>
    </p:titleStyle>
    <p:bodyStyle>
      <a:lvl1pPr marL="342900" indent="-342900" algn="l" rtl="0" eaLnBrk="0" fontAlgn="base" hangingPunct="0">
        <a:spcBef>
          <a:spcPct val="20000"/>
        </a:spcBef>
        <a:spcAft>
          <a:spcPct val="0"/>
        </a:spcAft>
        <a:defRPr sz="2000">
          <a:solidFill>
            <a:schemeClr val="bg1"/>
          </a:solidFill>
          <a:latin typeface="+mn-lt"/>
          <a:ea typeface="+mn-ea"/>
          <a:cs typeface="+mn-cs"/>
        </a:defRPr>
      </a:lvl1pPr>
      <a:lvl2pPr marL="742950" indent="-285750" algn="l" rtl="0" eaLnBrk="0" fontAlgn="base" hangingPunct="0">
        <a:spcBef>
          <a:spcPct val="20000"/>
        </a:spcBef>
        <a:spcAft>
          <a:spcPct val="0"/>
        </a:spcAft>
        <a:defRPr sz="2000">
          <a:solidFill>
            <a:schemeClr val="bg1"/>
          </a:solidFill>
          <a:latin typeface="+mn-lt"/>
        </a:defRPr>
      </a:lvl2pPr>
      <a:lvl3pPr marL="1143000" indent="-228600" algn="l" rtl="0" eaLnBrk="0" fontAlgn="base" hangingPunct="0">
        <a:spcBef>
          <a:spcPct val="20000"/>
        </a:spcBef>
        <a:spcAft>
          <a:spcPct val="0"/>
        </a:spcAft>
        <a:defRPr sz="2000">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defRPr sz="2000">
          <a:solidFill>
            <a:schemeClr val="bg1"/>
          </a:solidFill>
          <a:latin typeface="+mn-lt"/>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p:txBody>
          <a:bodyPr/>
          <a:lstStyle/>
          <a:p>
            <a:r>
              <a:rPr lang="es-ES" dirty="0" smtClean="0"/>
              <a:t>El artículo 4 de la </a:t>
            </a:r>
            <a:r>
              <a:rPr lang="es-ES" dirty="0" err="1" smtClean="0"/>
              <a:t>LDC</a:t>
            </a:r>
            <a:r>
              <a:rPr lang="es-ES" dirty="0" smtClean="0"/>
              <a:t>:</a:t>
            </a:r>
            <a:br>
              <a:rPr lang="es-ES" dirty="0" smtClean="0"/>
            </a:br>
            <a:r>
              <a:rPr lang="es-ES" dirty="0" smtClean="0"/>
              <a:t>Práctica y desarrollo</a:t>
            </a:r>
          </a:p>
        </p:txBody>
      </p:sp>
      <p:sp>
        <p:nvSpPr>
          <p:cNvPr id="8195" name="4 Subtítulo"/>
          <p:cNvSpPr>
            <a:spLocks noGrp="1"/>
          </p:cNvSpPr>
          <p:nvPr>
            <p:ph type="subTitle" sz="quarter" idx="1"/>
          </p:nvPr>
        </p:nvSpPr>
        <p:spPr bwMode="auto">
          <a:xfrm>
            <a:off x="1619250" y="5300663"/>
            <a:ext cx="6400800" cy="576262"/>
          </a:xfrm>
          <a:noFill/>
          <a:ln>
            <a:miter lim="800000"/>
            <a:headEnd/>
            <a:tailEnd/>
          </a:ln>
        </p:spPr>
        <p:txBody>
          <a:bodyPr vert="horz" wrap="square" lIns="91440" tIns="45720" rIns="91440" bIns="45720" numCol="1" anchor="t" anchorCtr="0" compatLnSpc="1">
            <a:prstTxWarp prst="textNoShape">
              <a:avLst/>
            </a:prstTxWarp>
          </a:bodyPr>
          <a:lstStyle/>
          <a:p>
            <a:r>
              <a:rPr lang="es-ES" dirty="0" smtClean="0"/>
              <a:t>Madrid, 12 de diciembre de 2012</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0" y="333375"/>
            <a:ext cx="8928992" cy="1008063"/>
          </a:xfrm>
        </p:spPr>
        <p:txBody>
          <a:bodyPr/>
          <a:lstStyle/>
          <a:p>
            <a:r>
              <a:rPr lang="es-ES" dirty="0" smtClean="0"/>
              <a:t>Antecedentes</a:t>
            </a:r>
          </a:p>
        </p:txBody>
      </p:sp>
      <p:sp>
        <p:nvSpPr>
          <p:cNvPr id="5" name="4 Rectángulo"/>
          <p:cNvSpPr/>
          <p:nvPr/>
        </p:nvSpPr>
        <p:spPr>
          <a:xfrm>
            <a:off x="611560" y="1484784"/>
            <a:ext cx="2232248" cy="2088232"/>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Ley 110/196</a:t>
            </a:r>
          </a:p>
          <a:p>
            <a:pPr algn="ctr"/>
            <a:r>
              <a:rPr lang="es-ES" sz="2000" b="1" dirty="0" smtClean="0"/>
              <a:t>(art. 4)</a:t>
            </a:r>
            <a:endParaRPr lang="es-ES" sz="2000" b="1" dirty="0"/>
          </a:p>
        </p:txBody>
      </p:sp>
      <p:sp>
        <p:nvSpPr>
          <p:cNvPr id="8" name="7 CuadroTexto"/>
          <p:cNvSpPr txBox="1"/>
          <p:nvPr/>
        </p:nvSpPr>
        <p:spPr>
          <a:xfrm>
            <a:off x="2987824" y="1484784"/>
            <a:ext cx="5904656" cy="1938992"/>
          </a:xfrm>
          <a:prstGeom prst="rect">
            <a:avLst/>
          </a:prstGeom>
          <a:noFill/>
        </p:spPr>
        <p:txBody>
          <a:bodyPr wrap="square" rtlCol="0">
            <a:spAutoFit/>
          </a:bodyPr>
          <a:lstStyle/>
          <a:p>
            <a:r>
              <a:rPr lang="es-ES" sz="2000" dirty="0" smtClean="0"/>
              <a:t>“</a:t>
            </a:r>
            <a:r>
              <a:rPr lang="es-ES" sz="2000" i="1" dirty="0" smtClean="0"/>
              <a:t>Las prohibiciones contenidas en el </a:t>
            </a:r>
            <a:r>
              <a:rPr lang="es-ES" sz="2000" b="1" i="1" dirty="0" smtClean="0"/>
              <a:t>artículo primero </a:t>
            </a:r>
            <a:r>
              <a:rPr lang="es-ES" sz="2000" i="1" dirty="0" smtClean="0"/>
              <a:t>no serán de aplicación a las situaciones de restricción de la competencia que se hallen expresamente establecidas por el </a:t>
            </a:r>
            <a:r>
              <a:rPr lang="es-ES" sz="2000" b="1" i="1" dirty="0" smtClean="0"/>
              <a:t>ejercicio de potestades administrativas a virtud de disposición legal</a:t>
            </a:r>
            <a:r>
              <a:rPr lang="es-ES" sz="2000" dirty="0" smtClean="0"/>
              <a:t>”</a:t>
            </a:r>
          </a:p>
        </p:txBody>
      </p:sp>
      <p:sp>
        <p:nvSpPr>
          <p:cNvPr id="6" name="5 Rectángulo"/>
          <p:cNvSpPr/>
          <p:nvPr/>
        </p:nvSpPr>
        <p:spPr>
          <a:xfrm>
            <a:off x="611560" y="3861048"/>
            <a:ext cx="2232248" cy="18002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Ley 16/1989</a:t>
            </a:r>
          </a:p>
          <a:p>
            <a:pPr algn="ctr"/>
            <a:r>
              <a:rPr lang="es-ES" sz="2000" b="1" dirty="0" smtClean="0"/>
              <a:t>(art. 2)</a:t>
            </a:r>
            <a:endParaRPr lang="es-ES" sz="2000" b="1" dirty="0"/>
          </a:p>
        </p:txBody>
      </p:sp>
      <p:sp>
        <p:nvSpPr>
          <p:cNvPr id="7" name="6 CuadroTexto"/>
          <p:cNvSpPr txBox="1"/>
          <p:nvPr/>
        </p:nvSpPr>
        <p:spPr>
          <a:xfrm>
            <a:off x="2627784" y="4077072"/>
            <a:ext cx="5904656" cy="1323439"/>
          </a:xfrm>
          <a:prstGeom prst="rect">
            <a:avLst/>
          </a:prstGeom>
          <a:noFill/>
        </p:spPr>
        <p:txBody>
          <a:bodyPr wrap="square" rtlCol="0">
            <a:spAutoFit/>
          </a:bodyPr>
          <a:lstStyle/>
          <a:p>
            <a:pPr marL="365125">
              <a:spcBef>
                <a:spcPts val="600"/>
              </a:spcBef>
              <a:spcAft>
                <a:spcPts val="600"/>
              </a:spcAft>
            </a:pPr>
            <a:r>
              <a:rPr lang="es-ES" sz="2000" dirty="0" smtClean="0"/>
              <a:t>“[L]</a:t>
            </a:r>
            <a:r>
              <a:rPr lang="es-ES" sz="2000" i="1" dirty="0" smtClean="0"/>
              <a:t>as prohibiciones del </a:t>
            </a:r>
            <a:r>
              <a:rPr lang="es-ES" sz="2000" b="1" i="1" dirty="0" smtClean="0"/>
              <a:t>artículo 1</a:t>
            </a:r>
            <a:r>
              <a:rPr lang="es-ES" sz="2000" i="1" dirty="0" smtClean="0"/>
              <a:t> no se aplicarán a los acuerdos, decisiones, recomendaciones y prácticas que </a:t>
            </a:r>
            <a:r>
              <a:rPr lang="es-ES" sz="2000" b="1" i="1" dirty="0" smtClean="0"/>
              <a:t>resulten de la aplicación de una ley</a:t>
            </a:r>
            <a:r>
              <a:rPr lang="es-ES" sz="2000" dirty="0" smtClean="0"/>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0" y="333375"/>
            <a:ext cx="7056065" cy="1008063"/>
          </a:xfrm>
        </p:spPr>
        <p:txBody>
          <a:bodyPr/>
          <a:lstStyle/>
          <a:p>
            <a:r>
              <a:rPr lang="es-ES" dirty="0" smtClean="0"/>
              <a:t>El Artículo 4 de la </a:t>
            </a:r>
            <a:r>
              <a:rPr lang="es-ES" dirty="0" err="1" smtClean="0"/>
              <a:t>LDC</a:t>
            </a:r>
            <a:endParaRPr lang="es-ES" i="1" dirty="0" smtClean="0"/>
          </a:p>
        </p:txBody>
      </p:sp>
      <p:sp>
        <p:nvSpPr>
          <p:cNvPr id="12" name="11 Rectángulo"/>
          <p:cNvSpPr/>
          <p:nvPr/>
        </p:nvSpPr>
        <p:spPr>
          <a:xfrm>
            <a:off x="8244408" y="-99392"/>
            <a:ext cx="1008112" cy="8640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smtClean="0">
              <a:solidFill>
                <a:schemeClr val="tx2"/>
              </a:solidFill>
              <a:latin typeface="+mj-lt"/>
              <a:ea typeface="+mj-ea"/>
              <a:cs typeface="+mj-cs"/>
            </a:endParaRPr>
          </a:p>
        </p:txBody>
      </p:sp>
      <p:sp>
        <p:nvSpPr>
          <p:cNvPr id="6" name="5 Rectángulo"/>
          <p:cNvSpPr/>
          <p:nvPr/>
        </p:nvSpPr>
        <p:spPr>
          <a:xfrm>
            <a:off x="539552" y="1515556"/>
            <a:ext cx="8064896" cy="3785652"/>
          </a:xfrm>
          <a:prstGeom prst="rect">
            <a:avLst/>
          </a:prstGeom>
          <a:ln w="25400">
            <a:solidFill>
              <a:srgbClr val="003366"/>
            </a:solidFill>
          </a:ln>
        </p:spPr>
        <p:txBody>
          <a:bodyPr wrap="square">
            <a:spAutoFit/>
          </a:bodyPr>
          <a:lstStyle/>
          <a:p>
            <a:r>
              <a:rPr lang="es-ES" sz="2000" b="1" dirty="0" smtClean="0"/>
              <a:t>ARTÍCULO 4. Conductas exentas por ley</a:t>
            </a:r>
          </a:p>
          <a:p>
            <a:endParaRPr lang="es-ES" sz="2000" b="1" dirty="0" smtClean="0"/>
          </a:p>
          <a:p>
            <a:pPr marL="457200" indent="-457200">
              <a:buAutoNum type="arabicPeriod"/>
            </a:pPr>
            <a:r>
              <a:rPr lang="es-ES" sz="2000" i="1" dirty="0" smtClean="0"/>
              <a:t>Sin perjuicio de la eventual aplicación de las </a:t>
            </a:r>
            <a:r>
              <a:rPr lang="es-ES" sz="2000" b="1" i="1" dirty="0" smtClean="0"/>
              <a:t> </a:t>
            </a:r>
            <a:r>
              <a:rPr lang="es-ES" sz="2000" i="1" dirty="0" smtClean="0"/>
              <a:t>disposiciones comunitarias en materia de defensa de la competencia, las prohibiciones del presente capítulo no se aplicarán a las conductas que resulten de la aplicación de una ley.</a:t>
            </a:r>
          </a:p>
          <a:p>
            <a:pPr marL="457200" indent="-457200">
              <a:buAutoNum type="arabicPeriod"/>
            </a:pPr>
            <a:endParaRPr lang="es-ES" sz="2000" i="1" dirty="0" smtClean="0"/>
          </a:p>
          <a:p>
            <a:pPr marL="457200" indent="-457200">
              <a:buAutoNum type="arabicPeriod"/>
            </a:pPr>
            <a:r>
              <a:rPr lang="es-ES" sz="2000" i="1" dirty="0" smtClean="0"/>
              <a:t>Las prohibiciones del presente capítulo se aplicarán a las situaciones de restricción de competencia que se deriven del ejercicio de otras potestades administrativas o sean causadas por la actuación de los poderes públicos o las empresas públicas sin dicho amparo legal.</a:t>
            </a:r>
            <a:endParaRPr lang="en-US" sz="20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0" y="333375"/>
            <a:ext cx="8928992" cy="1008063"/>
          </a:xfrm>
        </p:spPr>
        <p:txBody>
          <a:bodyPr/>
          <a:lstStyle/>
          <a:p>
            <a:r>
              <a:rPr lang="es-ES" dirty="0" smtClean="0"/>
              <a:t>Elementos de la exención</a:t>
            </a:r>
          </a:p>
        </p:txBody>
      </p:sp>
      <p:sp>
        <p:nvSpPr>
          <p:cNvPr id="5" name="4 Rectángulo"/>
          <p:cNvSpPr/>
          <p:nvPr/>
        </p:nvSpPr>
        <p:spPr>
          <a:xfrm>
            <a:off x="611560" y="1484784"/>
            <a:ext cx="2232248" cy="36004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Elementos</a:t>
            </a:r>
            <a:endParaRPr lang="es-ES" sz="2000" b="1" dirty="0"/>
          </a:p>
        </p:txBody>
      </p:sp>
      <p:sp>
        <p:nvSpPr>
          <p:cNvPr id="8" name="7 CuadroTexto"/>
          <p:cNvSpPr txBox="1"/>
          <p:nvPr/>
        </p:nvSpPr>
        <p:spPr>
          <a:xfrm>
            <a:off x="2987824" y="1594535"/>
            <a:ext cx="6156176" cy="3477875"/>
          </a:xfrm>
          <a:prstGeom prst="rect">
            <a:avLst/>
          </a:prstGeom>
          <a:noFill/>
        </p:spPr>
        <p:txBody>
          <a:bodyPr wrap="square" rtlCol="0">
            <a:spAutoFit/>
          </a:bodyPr>
          <a:lstStyle/>
          <a:p>
            <a:pPr marL="365125">
              <a:spcBef>
                <a:spcPts val="600"/>
              </a:spcBef>
              <a:spcAft>
                <a:spcPts val="600"/>
              </a:spcAft>
            </a:pPr>
            <a:r>
              <a:rPr lang="es-ES" sz="2000" b="1" dirty="0" smtClean="0"/>
              <a:t>Conducta restrictiva </a:t>
            </a:r>
            <a:r>
              <a:rPr lang="es-ES" sz="2000" dirty="0" smtClean="0"/>
              <a:t>bajo los términos de los artículos 1 a 3 de la </a:t>
            </a:r>
            <a:r>
              <a:rPr lang="es-ES" sz="2000" dirty="0" err="1" smtClean="0"/>
              <a:t>LDC</a:t>
            </a:r>
            <a:r>
              <a:rPr lang="es-ES" sz="2000" dirty="0" smtClean="0"/>
              <a:t> </a:t>
            </a:r>
          </a:p>
          <a:p>
            <a:pPr marL="365125">
              <a:spcBef>
                <a:spcPts val="600"/>
              </a:spcBef>
              <a:spcAft>
                <a:spcPts val="600"/>
              </a:spcAft>
            </a:pPr>
            <a:endParaRPr lang="es-ES" sz="2000" dirty="0" smtClean="0"/>
          </a:p>
          <a:p>
            <a:pPr marL="365125">
              <a:spcBef>
                <a:spcPts val="600"/>
              </a:spcBef>
              <a:spcAft>
                <a:spcPts val="600"/>
              </a:spcAft>
            </a:pPr>
            <a:r>
              <a:rPr lang="es-ES" sz="2000" dirty="0" smtClean="0"/>
              <a:t>Norma de </a:t>
            </a:r>
            <a:r>
              <a:rPr lang="es-ES" sz="2000" b="1" dirty="0" smtClean="0"/>
              <a:t>rango legal </a:t>
            </a:r>
            <a:r>
              <a:rPr lang="es-ES" sz="2000" dirty="0" smtClean="0"/>
              <a:t>(</a:t>
            </a:r>
            <a:r>
              <a:rPr lang="es-ES" sz="2000" dirty="0" err="1" smtClean="0"/>
              <a:t>i.e.</a:t>
            </a:r>
            <a:r>
              <a:rPr lang="es-ES" sz="2000" dirty="0" smtClean="0"/>
              <a:t>, exclusión de disposiciones de rango inferior a Ley)</a:t>
            </a:r>
          </a:p>
          <a:p>
            <a:pPr marL="365125">
              <a:spcBef>
                <a:spcPts val="600"/>
              </a:spcBef>
              <a:spcAft>
                <a:spcPts val="600"/>
              </a:spcAft>
            </a:pPr>
            <a:endParaRPr lang="es-ES" sz="2000" dirty="0" smtClean="0"/>
          </a:p>
          <a:p>
            <a:pPr marL="365125">
              <a:spcBef>
                <a:spcPts val="600"/>
              </a:spcBef>
              <a:spcAft>
                <a:spcPts val="600"/>
              </a:spcAft>
            </a:pPr>
            <a:r>
              <a:rPr lang="es-ES" sz="2000" b="1" dirty="0" smtClean="0"/>
              <a:t>Vínculo</a:t>
            </a:r>
            <a:r>
              <a:rPr lang="es-ES" sz="2000" dirty="0" smtClean="0"/>
              <a:t> entre la conducta y la norma con rango legal: “</a:t>
            </a:r>
            <a:r>
              <a:rPr lang="es-ES" sz="2000" i="1" dirty="0" smtClean="0"/>
              <a:t>conducta </a:t>
            </a:r>
            <a:r>
              <a:rPr lang="es-ES" sz="2000" b="1" i="1" u="sng" dirty="0" smtClean="0"/>
              <a:t>que resulte</a:t>
            </a:r>
            <a:r>
              <a:rPr lang="es-ES" sz="2000" b="1" i="1" dirty="0" smtClean="0"/>
              <a:t> </a:t>
            </a:r>
            <a:r>
              <a:rPr lang="es-ES" sz="2000" i="1" dirty="0" smtClean="0"/>
              <a:t>de la aplicación de una Ley”</a:t>
            </a:r>
            <a:endParaRPr lang="es-ES" sz="2000" dirty="0" smtClean="0"/>
          </a:p>
        </p:txBody>
      </p:sp>
      <p:sp>
        <p:nvSpPr>
          <p:cNvPr id="9" name="8 Flecha derecha"/>
          <p:cNvSpPr/>
          <p:nvPr/>
        </p:nvSpPr>
        <p:spPr>
          <a:xfrm>
            <a:off x="2771800" y="1700808"/>
            <a:ext cx="504056" cy="360040"/>
          </a:xfrm>
          <a:prstGeom prst="right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2771800" y="2996952"/>
            <a:ext cx="504056" cy="360040"/>
          </a:xfrm>
          <a:prstGeom prst="right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2771800" y="4293096"/>
            <a:ext cx="504056" cy="360040"/>
          </a:xfrm>
          <a:prstGeom prst="right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0" y="333375"/>
            <a:ext cx="8928992" cy="1008063"/>
          </a:xfrm>
        </p:spPr>
        <p:txBody>
          <a:bodyPr/>
          <a:lstStyle/>
          <a:p>
            <a:r>
              <a:rPr lang="es-ES" dirty="0" smtClean="0"/>
              <a:t>Efectos de la exención</a:t>
            </a:r>
          </a:p>
        </p:txBody>
      </p:sp>
      <p:sp>
        <p:nvSpPr>
          <p:cNvPr id="5" name="4 Rectángulo"/>
          <p:cNvSpPr/>
          <p:nvPr/>
        </p:nvSpPr>
        <p:spPr>
          <a:xfrm>
            <a:off x="611560" y="1916832"/>
            <a:ext cx="2232248" cy="108012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Derecho nacional </a:t>
            </a:r>
            <a:endParaRPr lang="es-ES" sz="2000" b="1" dirty="0"/>
          </a:p>
        </p:txBody>
      </p:sp>
      <p:sp>
        <p:nvSpPr>
          <p:cNvPr id="8" name="7 CuadroTexto"/>
          <p:cNvSpPr txBox="1"/>
          <p:nvPr/>
        </p:nvSpPr>
        <p:spPr>
          <a:xfrm>
            <a:off x="2987824" y="2026583"/>
            <a:ext cx="6156176" cy="1015663"/>
          </a:xfrm>
          <a:prstGeom prst="rect">
            <a:avLst/>
          </a:prstGeom>
          <a:noFill/>
        </p:spPr>
        <p:txBody>
          <a:bodyPr wrap="square" rtlCol="0">
            <a:spAutoFit/>
          </a:bodyPr>
          <a:lstStyle/>
          <a:p>
            <a:pPr marL="365125">
              <a:spcBef>
                <a:spcPts val="600"/>
              </a:spcBef>
              <a:spcAft>
                <a:spcPts val="600"/>
              </a:spcAft>
            </a:pPr>
            <a:r>
              <a:rPr lang="es-ES" sz="2000" dirty="0" smtClean="0"/>
              <a:t>La conducta será </a:t>
            </a:r>
            <a:r>
              <a:rPr lang="es-ES" sz="2000" b="1" dirty="0" smtClean="0"/>
              <a:t>lícita</a:t>
            </a:r>
            <a:r>
              <a:rPr lang="es-ES" sz="2000" dirty="0" smtClean="0"/>
              <a:t> y </a:t>
            </a:r>
            <a:r>
              <a:rPr lang="es-ES" sz="2000" b="1" dirty="0" smtClean="0"/>
              <a:t>plenamente compatible </a:t>
            </a:r>
            <a:r>
              <a:rPr lang="es-ES" sz="2000" dirty="0" smtClean="0"/>
              <a:t>con las normas nacionales de defensa de la competencia a todos los efectos </a:t>
            </a:r>
          </a:p>
        </p:txBody>
      </p:sp>
      <p:sp>
        <p:nvSpPr>
          <p:cNvPr id="9" name="8 Flecha derecha"/>
          <p:cNvSpPr/>
          <p:nvPr/>
        </p:nvSpPr>
        <p:spPr>
          <a:xfrm>
            <a:off x="2771800" y="2250158"/>
            <a:ext cx="504056" cy="360040"/>
          </a:xfrm>
          <a:prstGeom prst="right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611560" y="3743746"/>
            <a:ext cx="2232248" cy="108012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Derecho de la UE</a:t>
            </a:r>
            <a:endParaRPr lang="es-ES" sz="2000" b="1" dirty="0"/>
          </a:p>
        </p:txBody>
      </p:sp>
      <p:sp>
        <p:nvSpPr>
          <p:cNvPr id="16" name="15 CuadroTexto"/>
          <p:cNvSpPr txBox="1"/>
          <p:nvPr/>
        </p:nvSpPr>
        <p:spPr>
          <a:xfrm>
            <a:off x="2987824" y="3853497"/>
            <a:ext cx="6156176" cy="1015663"/>
          </a:xfrm>
          <a:prstGeom prst="rect">
            <a:avLst/>
          </a:prstGeom>
          <a:noFill/>
        </p:spPr>
        <p:txBody>
          <a:bodyPr wrap="square" rtlCol="0">
            <a:spAutoFit/>
          </a:bodyPr>
          <a:lstStyle/>
          <a:p>
            <a:pPr marL="365125">
              <a:spcBef>
                <a:spcPts val="600"/>
              </a:spcBef>
              <a:spcAft>
                <a:spcPts val="600"/>
              </a:spcAft>
            </a:pPr>
            <a:r>
              <a:rPr lang="es-ES" sz="2000" dirty="0" smtClean="0"/>
              <a:t>La exención </a:t>
            </a:r>
            <a:r>
              <a:rPr lang="es-ES" sz="2000" b="1" dirty="0" smtClean="0"/>
              <a:t>no es oponible en el supuesto de aplicación de normas de competencia del </a:t>
            </a:r>
            <a:r>
              <a:rPr lang="es-ES" sz="2000" b="1" dirty="0" err="1" smtClean="0"/>
              <a:t>TFUE</a:t>
            </a:r>
            <a:endParaRPr lang="es-ES" sz="2000" dirty="0" smtClean="0"/>
          </a:p>
        </p:txBody>
      </p:sp>
      <p:sp>
        <p:nvSpPr>
          <p:cNvPr id="17" name="16 Flecha derecha"/>
          <p:cNvSpPr/>
          <p:nvPr/>
        </p:nvSpPr>
        <p:spPr>
          <a:xfrm>
            <a:off x="2771800" y="4077072"/>
            <a:ext cx="504056" cy="360040"/>
          </a:xfrm>
          <a:prstGeom prst="right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0" y="333375"/>
            <a:ext cx="8928992" cy="1008063"/>
          </a:xfrm>
        </p:spPr>
        <p:txBody>
          <a:bodyPr/>
          <a:lstStyle/>
          <a:p>
            <a:r>
              <a:rPr lang="es-ES" dirty="0" smtClean="0"/>
              <a:t>Ejemplos de aplicación de la exención (I)</a:t>
            </a:r>
          </a:p>
        </p:txBody>
      </p:sp>
      <p:sp>
        <p:nvSpPr>
          <p:cNvPr id="5" name="4 Rectángulo"/>
          <p:cNvSpPr/>
          <p:nvPr/>
        </p:nvSpPr>
        <p:spPr>
          <a:xfrm>
            <a:off x="611560" y="1628800"/>
            <a:ext cx="8136904" cy="108012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i="1" dirty="0" smtClean="0"/>
              <a:t>Sentencia de la Audiencia Nacional de 28 de septiembre de 2012, Colegio Notarial de Asturias</a:t>
            </a:r>
            <a:endParaRPr lang="es-ES" sz="2000" b="1" dirty="0"/>
          </a:p>
        </p:txBody>
      </p:sp>
      <p:sp>
        <p:nvSpPr>
          <p:cNvPr id="10" name="9 CuadroTexto"/>
          <p:cNvSpPr txBox="1"/>
          <p:nvPr/>
        </p:nvSpPr>
        <p:spPr>
          <a:xfrm>
            <a:off x="611560" y="2870934"/>
            <a:ext cx="8136904" cy="3477875"/>
          </a:xfrm>
          <a:prstGeom prst="rect">
            <a:avLst/>
          </a:prstGeom>
          <a:noFill/>
        </p:spPr>
        <p:txBody>
          <a:bodyPr wrap="square" rtlCol="0">
            <a:spAutoFit/>
          </a:bodyPr>
          <a:lstStyle/>
          <a:p>
            <a:pPr marL="714375" indent="-714375">
              <a:spcBef>
                <a:spcPts val="600"/>
              </a:spcBef>
              <a:spcAft>
                <a:spcPts val="600"/>
              </a:spcAft>
              <a:buClr>
                <a:srgbClr val="003366"/>
              </a:buClr>
              <a:buFont typeface="Arial" pitchFamily="34" charset="0"/>
              <a:buChar char="–"/>
            </a:pPr>
            <a:r>
              <a:rPr lang="es-ES" sz="2000" dirty="0" smtClean="0"/>
              <a:t>Interpretación de artículo 2 de la </a:t>
            </a:r>
            <a:r>
              <a:rPr lang="es-ES" sz="2000" dirty="0" err="1" smtClean="0"/>
              <a:t>LDC</a:t>
            </a:r>
            <a:r>
              <a:rPr lang="es-ES" sz="2000" dirty="0" smtClean="0"/>
              <a:t> 1989 </a:t>
            </a:r>
          </a:p>
          <a:p>
            <a:pPr marL="714375" indent="-714375">
              <a:spcBef>
                <a:spcPts val="600"/>
              </a:spcBef>
              <a:spcAft>
                <a:spcPts val="600"/>
              </a:spcAft>
              <a:buClr>
                <a:srgbClr val="003366"/>
              </a:buClr>
              <a:buFont typeface="Arial" pitchFamily="34" charset="0"/>
              <a:buChar char="–"/>
            </a:pPr>
            <a:r>
              <a:rPr lang="es-ES" sz="2000" dirty="0" smtClean="0"/>
              <a:t>La invocación directa de la exención legal presupone la existencia de una infracción</a:t>
            </a:r>
          </a:p>
          <a:p>
            <a:pPr marL="714375" indent="-714375">
              <a:spcBef>
                <a:spcPts val="600"/>
              </a:spcBef>
              <a:spcAft>
                <a:spcPts val="600"/>
              </a:spcAft>
              <a:buClr>
                <a:srgbClr val="003366"/>
              </a:buClr>
              <a:buFont typeface="Arial" pitchFamily="34" charset="0"/>
              <a:buChar char="–"/>
            </a:pPr>
            <a:r>
              <a:rPr lang="es-ES" sz="2000" dirty="0" smtClean="0"/>
              <a:t>Para la aplicación de la exención es preciso que la ley en cuestión específicamente autorice acuerdos, decisiones, recomendaciones y prácticas que, de no ser por su mediación, estarían prohibidos</a:t>
            </a:r>
          </a:p>
          <a:p>
            <a:pPr marL="714375" indent="-714375">
              <a:spcBef>
                <a:spcPts val="600"/>
              </a:spcBef>
              <a:spcAft>
                <a:spcPts val="600"/>
              </a:spcAft>
              <a:buClr>
                <a:srgbClr val="003366"/>
              </a:buClr>
              <a:buFont typeface="Arial" pitchFamily="34" charset="0"/>
              <a:buChar char="–"/>
            </a:pPr>
            <a:r>
              <a:rPr lang="es-ES" sz="2000" dirty="0" smtClean="0"/>
              <a:t>Rechaza la aplicación de la exención legal</a:t>
            </a:r>
          </a:p>
          <a:p>
            <a:pPr marL="714375" indent="-714375">
              <a:spcBef>
                <a:spcPts val="600"/>
              </a:spcBef>
              <a:spcAft>
                <a:spcPts val="600"/>
              </a:spcAft>
              <a:buClr>
                <a:srgbClr val="003366"/>
              </a:buClr>
              <a:buFont typeface="Arial" pitchFamily="34" charset="0"/>
              <a:buChar char="–"/>
            </a:pPr>
            <a:endParaRPr lang="es-ES" sz="20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0" y="333375"/>
            <a:ext cx="8928992" cy="1008063"/>
          </a:xfrm>
        </p:spPr>
        <p:txBody>
          <a:bodyPr/>
          <a:lstStyle/>
          <a:p>
            <a:r>
              <a:rPr lang="es-ES" dirty="0" smtClean="0"/>
              <a:t>Ejemplos de aplicación de la exención (II)</a:t>
            </a:r>
          </a:p>
        </p:txBody>
      </p:sp>
      <p:sp>
        <p:nvSpPr>
          <p:cNvPr id="5" name="4 Rectángulo"/>
          <p:cNvSpPr/>
          <p:nvPr/>
        </p:nvSpPr>
        <p:spPr>
          <a:xfrm>
            <a:off x="611560" y="1628800"/>
            <a:ext cx="8136904" cy="108012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i="1" dirty="0" smtClean="0"/>
              <a:t>Sentencia de la Audiencia Nacional de 15 de octubre de 2012, </a:t>
            </a:r>
            <a:r>
              <a:rPr lang="es-ES" sz="2000" i="1" dirty="0" err="1" smtClean="0"/>
              <a:t>Cespa</a:t>
            </a:r>
            <a:endParaRPr lang="es-ES" sz="2000" b="1" dirty="0"/>
          </a:p>
        </p:txBody>
      </p:sp>
      <p:sp>
        <p:nvSpPr>
          <p:cNvPr id="10" name="9 CuadroTexto"/>
          <p:cNvSpPr txBox="1"/>
          <p:nvPr/>
        </p:nvSpPr>
        <p:spPr>
          <a:xfrm>
            <a:off x="611560" y="2870934"/>
            <a:ext cx="8136904" cy="2246769"/>
          </a:xfrm>
          <a:prstGeom prst="rect">
            <a:avLst/>
          </a:prstGeom>
          <a:noFill/>
        </p:spPr>
        <p:txBody>
          <a:bodyPr wrap="square" rtlCol="0">
            <a:spAutoFit/>
          </a:bodyPr>
          <a:lstStyle/>
          <a:p>
            <a:pPr marL="714375" indent="-714375">
              <a:spcBef>
                <a:spcPts val="600"/>
              </a:spcBef>
              <a:spcAft>
                <a:spcPts val="600"/>
              </a:spcAft>
              <a:buClr>
                <a:srgbClr val="003366"/>
              </a:buClr>
              <a:buFont typeface="Arial" pitchFamily="34" charset="0"/>
              <a:buChar char="–"/>
            </a:pPr>
            <a:r>
              <a:rPr lang="es-ES" sz="2000" dirty="0" smtClean="0"/>
              <a:t>Interpretación de artículo 2 de la </a:t>
            </a:r>
            <a:r>
              <a:rPr lang="es-ES" sz="2000" dirty="0" err="1" smtClean="0"/>
              <a:t>LDC</a:t>
            </a:r>
            <a:r>
              <a:rPr lang="es-ES" sz="2000" dirty="0" smtClean="0"/>
              <a:t> 1989 </a:t>
            </a:r>
          </a:p>
          <a:p>
            <a:pPr marL="714375" indent="-714375">
              <a:spcBef>
                <a:spcPts val="600"/>
              </a:spcBef>
              <a:spcAft>
                <a:spcPts val="600"/>
              </a:spcAft>
              <a:buClr>
                <a:srgbClr val="003366"/>
              </a:buClr>
              <a:buFont typeface="Arial" pitchFamily="34" charset="0"/>
              <a:buChar char="–"/>
            </a:pPr>
            <a:r>
              <a:rPr lang="es-ES" sz="2000" dirty="0" smtClean="0"/>
              <a:t>La </a:t>
            </a:r>
            <a:r>
              <a:rPr lang="es-ES" sz="2000" dirty="0" err="1" smtClean="0"/>
              <a:t>AN</a:t>
            </a:r>
            <a:r>
              <a:rPr lang="es-ES" sz="2000" dirty="0" smtClean="0"/>
              <a:t> rechaza que el hecho de que la Ley 18/1982 permita la constitución de </a:t>
            </a:r>
            <a:r>
              <a:rPr lang="es-ES" sz="2000" dirty="0" err="1" smtClean="0"/>
              <a:t>UTEs</a:t>
            </a:r>
            <a:r>
              <a:rPr lang="es-ES" sz="2000" dirty="0" smtClean="0"/>
              <a:t> pueda ser determinante en la aplicación del artículo 4 </a:t>
            </a:r>
            <a:r>
              <a:rPr lang="es-ES" sz="2000" dirty="0" err="1" smtClean="0"/>
              <a:t>LDC</a:t>
            </a:r>
            <a:r>
              <a:rPr lang="es-ES" sz="2000" dirty="0" smtClean="0"/>
              <a:t>. </a:t>
            </a:r>
          </a:p>
          <a:p>
            <a:pPr marL="714375" indent="-714375">
              <a:spcBef>
                <a:spcPts val="600"/>
              </a:spcBef>
              <a:spcAft>
                <a:spcPts val="600"/>
              </a:spcAft>
              <a:buClr>
                <a:srgbClr val="003366"/>
              </a:buClr>
              <a:buFont typeface="Arial" pitchFamily="34" charset="0"/>
              <a:buChar char="–"/>
            </a:pPr>
            <a:r>
              <a:rPr lang="es-ES" sz="2000" dirty="0" smtClean="0"/>
              <a:t>La conducta cubierta por la exención debe estar expresamente autorizada</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0" y="333375"/>
            <a:ext cx="8928992" cy="1008063"/>
          </a:xfrm>
        </p:spPr>
        <p:txBody>
          <a:bodyPr/>
          <a:lstStyle/>
          <a:p>
            <a:r>
              <a:rPr lang="es-ES" dirty="0" smtClean="0"/>
              <a:t>Ejemplos de aplicación de la exención (III)</a:t>
            </a:r>
          </a:p>
        </p:txBody>
      </p:sp>
      <p:sp>
        <p:nvSpPr>
          <p:cNvPr id="5" name="4 Rectángulo"/>
          <p:cNvSpPr/>
          <p:nvPr/>
        </p:nvSpPr>
        <p:spPr>
          <a:xfrm>
            <a:off x="611560" y="1628800"/>
            <a:ext cx="8136904" cy="108012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i="1" dirty="0" smtClean="0"/>
              <a:t>Sentencia del Tribunal Superior de </a:t>
            </a:r>
            <a:r>
              <a:rPr lang="es-ES" sz="2000" i="1" dirty="0" err="1" smtClean="0"/>
              <a:t>Xustiza</a:t>
            </a:r>
            <a:r>
              <a:rPr lang="es-ES" sz="2000" i="1" dirty="0" smtClean="0"/>
              <a:t> de Galicia de 29 febrero de 2012, Cursos de Inglés del Concello de Ferrol</a:t>
            </a:r>
          </a:p>
        </p:txBody>
      </p:sp>
      <p:sp>
        <p:nvSpPr>
          <p:cNvPr id="10" name="9 CuadroTexto"/>
          <p:cNvSpPr txBox="1"/>
          <p:nvPr/>
        </p:nvSpPr>
        <p:spPr>
          <a:xfrm>
            <a:off x="611560" y="2870934"/>
            <a:ext cx="8136904" cy="2554545"/>
          </a:xfrm>
          <a:prstGeom prst="rect">
            <a:avLst/>
          </a:prstGeom>
          <a:noFill/>
        </p:spPr>
        <p:txBody>
          <a:bodyPr wrap="square" rtlCol="0">
            <a:spAutoFit/>
          </a:bodyPr>
          <a:lstStyle/>
          <a:p>
            <a:pPr marL="714375" indent="-714375">
              <a:spcBef>
                <a:spcPts val="600"/>
              </a:spcBef>
              <a:spcAft>
                <a:spcPts val="600"/>
              </a:spcAft>
              <a:buClr>
                <a:srgbClr val="003366"/>
              </a:buClr>
              <a:buFont typeface="Arial" pitchFamily="34" charset="0"/>
              <a:buChar char="–"/>
            </a:pPr>
            <a:r>
              <a:rPr lang="es-ES" sz="2000" dirty="0" smtClean="0"/>
              <a:t>Interpretación de artículo 4 de la </a:t>
            </a:r>
            <a:r>
              <a:rPr lang="es-ES" sz="2000" dirty="0" err="1" smtClean="0"/>
              <a:t>LDC</a:t>
            </a:r>
            <a:endParaRPr lang="es-ES" sz="2000" dirty="0" smtClean="0"/>
          </a:p>
          <a:p>
            <a:pPr marL="714375" indent="-714375">
              <a:spcBef>
                <a:spcPts val="600"/>
              </a:spcBef>
              <a:spcAft>
                <a:spcPts val="600"/>
              </a:spcAft>
              <a:buClr>
                <a:srgbClr val="003366"/>
              </a:buClr>
              <a:buFont typeface="Arial" pitchFamily="34" charset="0"/>
              <a:buChar char="–"/>
            </a:pPr>
            <a:r>
              <a:rPr lang="es-ES" sz="2000" dirty="0" smtClean="0"/>
              <a:t>En la actuación administrativa diferencia entre principio de legalidad y la exención del artículo 4 de la </a:t>
            </a:r>
            <a:r>
              <a:rPr lang="es-ES" sz="2000" dirty="0" err="1" smtClean="0"/>
              <a:t>LDC</a:t>
            </a:r>
            <a:r>
              <a:rPr lang="es-ES" sz="2000" dirty="0" smtClean="0"/>
              <a:t>, pues ello supondría exceptuar a las </a:t>
            </a:r>
            <a:r>
              <a:rPr lang="es-ES" sz="2000" dirty="0" err="1" smtClean="0"/>
              <a:t>AA.PP.</a:t>
            </a:r>
            <a:r>
              <a:rPr lang="es-ES" sz="2000" dirty="0" smtClean="0"/>
              <a:t> de manera genérica del sometimiento al derecho de la competencia</a:t>
            </a:r>
          </a:p>
          <a:p>
            <a:pPr marL="714375" indent="-714375">
              <a:spcBef>
                <a:spcPts val="600"/>
              </a:spcBef>
              <a:spcAft>
                <a:spcPts val="600"/>
              </a:spcAft>
              <a:buClr>
                <a:srgbClr val="003366"/>
              </a:buClr>
              <a:buFont typeface="Arial" pitchFamily="34" charset="0"/>
              <a:buChar char="–"/>
            </a:pPr>
            <a:r>
              <a:rPr lang="es-ES" sz="2000" dirty="0" smtClean="0"/>
              <a:t>Aprecia cobertura legal de conducta de Concello de Ferrol en la oferta de cursos de inglés gratuitos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1" y="0"/>
            <a:ext cx="9144001" cy="6858000"/>
            <a:chOff x="-1" y="0"/>
            <a:chExt cx="9144001" cy="6858000"/>
          </a:xfrm>
        </p:grpSpPr>
        <p:sp>
          <p:nvSpPr>
            <p:cNvPr id="7" name="6 Rectángulo"/>
            <p:cNvSpPr/>
            <p:nvPr/>
          </p:nvSpPr>
          <p:spPr>
            <a:xfrm>
              <a:off x="0" y="0"/>
              <a:ext cx="14756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7 Imagen" descr="shutterstock_13293625.jpg"/>
            <p:cNvPicPr>
              <a:picLocks noChangeAspect="1"/>
            </p:cNvPicPr>
            <p:nvPr/>
          </p:nvPicPr>
          <p:blipFill>
            <a:blip r:embed="rId3" cstate="print"/>
            <a:stretch>
              <a:fillRect/>
            </a:stretch>
          </p:blipFill>
          <p:spPr>
            <a:xfrm>
              <a:off x="1403648" y="0"/>
              <a:ext cx="7740352" cy="6858000"/>
            </a:xfrm>
            <a:prstGeom prst="rect">
              <a:avLst/>
            </a:prstGeom>
          </p:spPr>
        </p:pic>
        <p:sp>
          <p:nvSpPr>
            <p:cNvPr id="9" name="8 Rectángulo"/>
            <p:cNvSpPr/>
            <p:nvPr/>
          </p:nvSpPr>
          <p:spPr>
            <a:xfrm>
              <a:off x="-1" y="1676400"/>
              <a:ext cx="9144001" cy="5181600"/>
            </a:xfrm>
            <a:prstGeom prst="rect">
              <a:avLst/>
            </a:prstGeom>
            <a:solidFill>
              <a:srgbClr val="002D6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UM.png"/>
            <p:cNvPicPr>
              <a:picLocks noChangeAspect="1"/>
            </p:cNvPicPr>
            <p:nvPr/>
          </p:nvPicPr>
          <p:blipFill>
            <a:blip r:embed="rId4" cstate="print"/>
            <a:stretch>
              <a:fillRect/>
            </a:stretch>
          </p:blipFill>
          <p:spPr>
            <a:xfrm>
              <a:off x="3059832" y="3429000"/>
              <a:ext cx="3042642" cy="648072"/>
            </a:xfrm>
            <a:prstGeom prst="rect">
              <a:avLst/>
            </a:prstGeom>
          </p:spPr>
        </p:pic>
        <p:sp>
          <p:nvSpPr>
            <p:cNvPr id="11" name="10 CuadroTexto"/>
            <p:cNvSpPr txBox="1"/>
            <p:nvPr/>
          </p:nvSpPr>
          <p:spPr>
            <a:xfrm>
              <a:off x="3203848" y="3851756"/>
              <a:ext cx="2808312" cy="369332"/>
            </a:xfrm>
            <a:prstGeom prst="rect">
              <a:avLst/>
            </a:prstGeom>
            <a:noFill/>
          </p:spPr>
          <p:txBody>
            <a:bodyPr wrap="square" rtlCol="0">
              <a:spAutoFit/>
            </a:bodyPr>
            <a:lstStyle/>
            <a:p>
              <a:pPr algn="ctr"/>
              <a:r>
                <a:rPr lang="es-ES" dirty="0" smtClean="0">
                  <a:solidFill>
                    <a:schemeClr val="bg1"/>
                  </a:solidFill>
                  <a:latin typeface="+mj-lt"/>
                </a:rPr>
                <a:t>www.uria.com</a:t>
              </a:r>
              <a:endParaRPr lang="es-ES" dirty="0">
                <a:solidFill>
                  <a:schemeClr val="bg1"/>
                </a:solidFill>
                <a:latin typeface="+mj-lt"/>
              </a:endParaRPr>
            </a:p>
          </p:txBody>
        </p:sp>
        <p:sp>
          <p:nvSpPr>
            <p:cNvPr id="12" name="11 CuadroTexto"/>
            <p:cNvSpPr txBox="1"/>
            <p:nvPr/>
          </p:nvSpPr>
          <p:spPr>
            <a:xfrm>
              <a:off x="1331640" y="6525345"/>
              <a:ext cx="7560840" cy="184666"/>
            </a:xfrm>
            <a:prstGeom prst="rect">
              <a:avLst/>
            </a:prstGeom>
            <a:noFill/>
          </p:spPr>
          <p:txBody>
            <a:bodyPr wrap="square" rtlCol="0">
              <a:spAutoFit/>
            </a:bodyPr>
            <a:lstStyle/>
            <a:p>
              <a:pPr algn="ctr">
                <a:spcAft>
                  <a:spcPts val="0"/>
                </a:spcAft>
              </a:pPr>
              <a:r>
                <a:rPr lang="es-ES" sz="600" dirty="0" smtClean="0">
                  <a:solidFill>
                    <a:schemeClr val="bg1"/>
                  </a:solidFill>
                  <a:latin typeface="Arial"/>
                  <a:ea typeface="Arial"/>
                  <a:cs typeface="Times New Roman"/>
                </a:rPr>
                <a:t>BARCELONA I BILBAO I LISBOA I MADRID I OPORTO I VALENCIA I BRUSELAS I LONDRES I NUEVA YORK I BUENOS AIRES I LIMA I MÉXICO D.F. I SANTIAGO DE CHILE I SÃO PAULO I VARSOVIA I BEIJING</a:t>
              </a:r>
              <a:endParaRPr lang="es-ES" dirty="0"/>
            </a:p>
          </p:txBody>
        </p:sp>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ítulo de la presentación&amp;quot;&quot;/&gt;&lt;property id=&quot;20307&quot; value=&quot;256&quot;/&gt;&lt;/object&gt;&lt;object type=&quot;3&quot; unique_id=&quot;10005&quot;&gt;&lt;property id=&quot;20148&quot; value=&quot;5&quot;/&gt;&lt;property id=&quot;20300&quot; value=&quot;Slide 2 - &amp;quot;Historia del despacho&amp;quot;&quot;/&gt;&lt;property id=&quot;20307&quot; value=&quot;263&quot;/&gt;&lt;/object&gt;&lt;object type=&quot;3&quot; unique_id=&quot;10006&quot;&gt;&lt;property id=&quot;20148&quot; value=&quot;5&quot;/&gt;&lt;property id=&quot;20300&quot; value=&quot;Slide 3 - &amp;quot;Experiencia reciente&amp;quot;&quot;/&gt;&lt;property id=&quot;20307&quot; value=&quot;257&quot;/&gt;&lt;/object&gt;&lt;object type=&quot;3&quot; unique_id=&quot;10007&quot;&gt;&lt;property id=&quot;20148&quot; value=&quot;5&quot;/&gt;&lt;property id=&quot;20300&quot; value=&quot;Slide 5 - &amp;quot;Experiencia reciente&amp;quot;&quot;/&gt;&lt;property id=&quot;20307&quot; value=&quot;258&quot;/&gt;&lt;/object&gt;&lt;object type=&quot;3&quot; unique_id=&quot;10008&quot;&gt;&lt;property id=&quot;20148&quot; value=&quot;5&quot;/&gt;&lt;property id=&quot;20300&quot; value=&quot;Slide 6 - &amp;quot;Historia del despacho&amp;quot;&quot;/&gt;&lt;property id=&quot;20307&quot; value=&quot;265&quot;/&gt;&lt;/object&gt;&lt;object type=&quot;3&quot; unique_id=&quot;10009&quot;&gt;&lt;property id=&quot;20148&quot; value=&quot;5&quot;/&gt;&lt;property id=&quot;20300&quot; value=&quot;Slide 7 - &amp;quot;Nuestro equipo de financiación&amp;quot;&quot;/&gt;&lt;property id=&quot;20307&quot; value=&quot;259&quot;/&gt;&lt;/object&gt;&lt;object type=&quot;3&quot; unique_id=&quot;10010&quot;&gt;&lt;property id=&quot;20148&quot; value=&quot;5&quot;/&gt;&lt;property id=&quot;20300&quot; value=&quot;Slide 8 - &amp;quot;Nuestro equipo de financiación&amp;quot;&quot;/&gt;&lt;property id=&quot;20307&quot; value=&quot;260&quot;/&gt;&lt;/object&gt;&lt;object type=&quot;3&quot; unique_id=&quot;10011&quot;&gt;&lt;property id=&quot;20148&quot; value=&quot;5&quot;/&gt;&lt;property id=&quot;20300&quot; value=&quot;Slide 4 - &amp;quot;Historia del despacho&amp;quot;&quot;/&gt;&lt;property id=&quot;20307&quot; value=&quot;264&quot;/&gt;&lt;/object&gt;&lt;object type=&quot;3&quot; unique_id=&quot;10012&quot;&gt;&lt;property id=&quot;20148&quot; value=&quot;5&quot;/&gt;&lt;property id=&quot;20300&quot; value=&quot;Slide 9 - &amp;quot;Historia del despacho&amp;quot;&quot;/&gt;&lt;property id=&quot;20307&quot; value=&quot;267&quot;/&gt;&lt;/object&gt;&lt;object type=&quot;3&quot; unique_id=&quot;10013&quot;&gt;&lt;property id=&quot;20148&quot; value=&quot;5&quot;/&gt;&lt;property id=&quot;20300&quot; value=&quot;Slide 10 - &amp;quot;Historia del despacho&amp;quot;&quot;/&gt;&lt;property id=&quot;20307&quot; value=&quot;261&quot;/&gt;&lt;/object&gt;&lt;object type=&quot;3&quot; unique_id=&quot;10014&quot;&gt;&lt;property id=&quot;20148&quot; value=&quot;5&quot;/&gt;&lt;property id=&quot;20300&quot; value=&quot;Slide 11 - &amp;quot;Historia del despacho&amp;quot;&quot;/&gt;&lt;property id=&quot;20307&quot; value=&quot;262&quot;/&gt;&lt;/object&gt;&lt;object type=&quot;3&quot; unique_id=&quot;10015&quot;&gt;&lt;property id=&quot;20148&quot; value=&quot;5&quot;/&gt;&lt;property id=&quot;20300&quot; value=&quot;Slide 12 - &amp;quot;Historia del despacho&amp;quot;&quot;/&gt;&lt;property id=&quot;20307&quot; value=&quot;268&quot;/&gt;&lt;/object&gt;&lt;object type=&quot;3&quot; unique_id=&quot;10128&quot;&gt;&lt;property id=&quot;20148&quot; value=&quot;5&quot;/&gt;&lt;property id=&quot;20300&quot; value=&quot;Slide 13 - &amp;quot;Despacho ibérico&amp;quot;&quot;/&gt;&lt;property id=&quot;20307&quot; value=&quot;269&quot;/&gt;&lt;/object&gt;&lt;object type=&quot;3&quot; unique_id=&quot;10129&quot;&gt;&lt;property id=&quot;20148&quot; value=&quot;5&quot;/&gt;&lt;property id=&quot;20300&quot; value=&quot;Slide 14 - &amp;quot;Presencia internacional&amp;quot;&quot;/&gt;&lt;property id=&quot;20307&quot; value=&quot;270&quot;/&gt;&lt;/object&gt;&lt;object type=&quot;3&quot; unique_id=&quot;10146&quot;&gt;&lt;property id=&quot;20148&quot; value=&quot;5&quot;/&gt;&lt;property id=&quot;20300&quot; value=&quot;Slide 15 - &amp;quot;Historia del despacho&amp;quot;&quot;/&gt;&lt;property id=&quot;20307&quot; value=&quot;271&quot;/&gt;&lt;/object&gt;&lt;/object&gt;&lt;/object&gt;&lt;/database&gt;"/>
  <p:tag name="SECTOMILLISECCONVERTED" val="1"/>
</p:tagLst>
</file>

<file path=ppt/theme/theme1.xml><?xml version="1.0" encoding="utf-8"?>
<a:theme xmlns:a="http://schemas.openxmlformats.org/drawingml/2006/main" name="Copia de UM">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Textra LT Book"/>
        <a:ea typeface=""/>
        <a:cs typeface=""/>
      </a:majorFont>
      <a:minorFont>
        <a:latin typeface="Textra L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Textra LT Book"/>
        <a:ea typeface=""/>
        <a:cs typeface=""/>
      </a:majorFont>
      <a:minorFont>
        <a:latin typeface="Textra L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iseño predeterminado">
  <a:themeElements>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iseño predeterminado">
      <a:majorFont>
        <a:latin typeface="Textra LT Book"/>
        <a:ea typeface=""/>
        <a:cs typeface=""/>
      </a:majorFont>
      <a:minorFont>
        <a:latin typeface="Textra L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iseño predeterminado">
  <a:themeElements>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iseño predeterminado">
      <a:majorFont>
        <a:latin typeface="Textra LT Book"/>
        <a:ea typeface=""/>
        <a:cs typeface=""/>
      </a:majorFont>
      <a:minorFont>
        <a:latin typeface="Textra L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iseño predeterminado">
  <a:themeElements>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iseño predeterminado">
      <a:majorFont>
        <a:latin typeface="Textra LT Book"/>
        <a:ea typeface=""/>
        <a:cs typeface=""/>
      </a:majorFont>
      <a:minorFont>
        <a:latin typeface="Textra L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iseño predeterminado">
  <a:themeElements>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iseño predeterminado">
      <a:majorFont>
        <a:latin typeface="Textra LT Book"/>
        <a:ea typeface=""/>
        <a:cs typeface=""/>
      </a:majorFont>
      <a:minorFont>
        <a:latin typeface="Textra L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Copia de UM</Template>
  <TotalTime>1783</TotalTime>
  <Words>1913</Words>
  <Application>Microsoft Office PowerPoint</Application>
  <PresentationFormat>Presentación en pantalla (4:3)</PresentationFormat>
  <Paragraphs>125</Paragraphs>
  <Slides>9</Slides>
  <Notes>9</Notes>
  <HiddenSlides>0</HiddenSlides>
  <MMClips>0</MMClips>
  <ScaleCrop>false</ScaleCrop>
  <HeadingPairs>
    <vt:vector size="6" baseType="variant">
      <vt:variant>
        <vt:lpstr>Fuentes usadas</vt:lpstr>
      </vt:variant>
      <vt:variant>
        <vt:i4>5</vt:i4>
      </vt:variant>
      <vt:variant>
        <vt:lpstr>Tema</vt:lpstr>
      </vt:variant>
      <vt:variant>
        <vt:i4>6</vt:i4>
      </vt:variant>
      <vt:variant>
        <vt:lpstr>Títulos de diapositiva</vt:lpstr>
      </vt:variant>
      <vt:variant>
        <vt:i4>9</vt:i4>
      </vt:variant>
    </vt:vector>
  </HeadingPairs>
  <TitlesOfParts>
    <vt:vector size="20" baseType="lpstr">
      <vt:lpstr>Arial</vt:lpstr>
      <vt:lpstr>Textra LT Book</vt:lpstr>
      <vt:lpstr>Times New Roman</vt:lpstr>
      <vt:lpstr>Calibri</vt:lpstr>
      <vt:lpstr>Courier New</vt:lpstr>
      <vt:lpstr>Copia de UM</vt:lpstr>
      <vt:lpstr>1_Diseño predeterminado</vt:lpstr>
      <vt:lpstr>4_Diseño predeterminado</vt:lpstr>
      <vt:lpstr>7_Diseño predeterminado</vt:lpstr>
      <vt:lpstr>5_Diseño predeterminado</vt:lpstr>
      <vt:lpstr>6_Diseño predeterminado</vt:lpstr>
      <vt:lpstr>El artículo 4 de la LDC: Práctica y desarrollo</vt:lpstr>
      <vt:lpstr>Antecedentes</vt:lpstr>
      <vt:lpstr>El Artículo 4 de la LDC</vt:lpstr>
      <vt:lpstr>Elementos de la exención</vt:lpstr>
      <vt:lpstr>Efectos de la exención</vt:lpstr>
      <vt:lpstr>Ejemplos de aplicación de la exención (I)</vt:lpstr>
      <vt:lpstr>Ejemplos de aplicación de la exención (II)</vt:lpstr>
      <vt:lpstr>Ejemplos de aplicación de la exención (III)</vt:lpstr>
      <vt:lpstr>Diapositiva 9</vt:lpstr>
    </vt:vector>
  </TitlesOfParts>
  <Company>Uria Menendez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de la competencia en operaciones de M&amp;A</dc:title>
  <dc:creator>bom</dc:creator>
  <cp:lastModifiedBy>bom</cp:lastModifiedBy>
  <cp:revision>192</cp:revision>
  <dcterms:created xsi:type="dcterms:W3CDTF">2010-12-03T17:08:28Z</dcterms:created>
  <dcterms:modified xsi:type="dcterms:W3CDTF">2012-12-11T23:39:41Z</dcterms:modified>
</cp:coreProperties>
</file>